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handoutMasterIdLst>
    <p:handoutMasterId r:id="rId7"/>
  </p:handoutMasterIdLst>
  <p:sldIdLst>
    <p:sldId id="256" r:id="rId2"/>
    <p:sldId id="258" r:id="rId3"/>
    <p:sldId id="260" r:id="rId4"/>
    <p:sldId id="259" r:id="rId5"/>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938" autoAdjust="0"/>
  </p:normalViewPr>
  <p:slideViewPr>
    <p:cSldViewPr snapToGrid="0">
      <p:cViewPr varScale="1">
        <p:scale>
          <a:sx n="85" d="100"/>
          <a:sy n="85" d="100"/>
        </p:scale>
        <p:origin x="236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49786"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5839" y="1"/>
            <a:ext cx="2949786" cy="498693"/>
          </a:xfrm>
          <a:prstGeom prst="rect">
            <a:avLst/>
          </a:prstGeom>
        </p:spPr>
        <p:txBody>
          <a:bodyPr vert="horz" lIns="91440" tIns="45720" rIns="91440" bIns="45720" rtlCol="0"/>
          <a:lstStyle>
            <a:lvl1pPr algn="r">
              <a:defRPr sz="1200"/>
            </a:lvl1pPr>
          </a:lstStyle>
          <a:p>
            <a:fld id="{89012662-CC2D-4734-B7C3-FF9BDDE73675}" type="datetimeFigureOut">
              <a:rPr kumimoji="1" lang="ja-JP" altLang="en-US" smtClean="0"/>
              <a:t>2026/4/16</a:t>
            </a:fld>
            <a:endParaRPr kumimoji="1" lang="ja-JP" altLang="en-US"/>
          </a:p>
        </p:txBody>
      </p:sp>
      <p:sp>
        <p:nvSpPr>
          <p:cNvPr id="4" name="フッター プレースホルダー 3"/>
          <p:cNvSpPr>
            <a:spLocks noGrp="1"/>
          </p:cNvSpPr>
          <p:nvPr>
            <p:ph type="ftr" sz="quarter" idx="2"/>
          </p:nvPr>
        </p:nvSpPr>
        <p:spPr>
          <a:xfrm>
            <a:off x="0" y="9440648"/>
            <a:ext cx="2949786" cy="498691"/>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5839" y="9440648"/>
            <a:ext cx="2949786" cy="498691"/>
          </a:xfrm>
          <a:prstGeom prst="rect">
            <a:avLst/>
          </a:prstGeom>
        </p:spPr>
        <p:txBody>
          <a:bodyPr vert="horz" lIns="91440" tIns="45720" rIns="91440" bIns="45720" rtlCol="0" anchor="b"/>
          <a:lstStyle>
            <a:lvl1pPr algn="r">
              <a:defRPr sz="1200"/>
            </a:lvl1pPr>
          </a:lstStyle>
          <a:p>
            <a:fld id="{CF764E1E-7C77-46A5-90BD-96748E5B8AF6}" type="slidenum">
              <a:rPr kumimoji="1" lang="ja-JP" altLang="en-US" smtClean="0"/>
              <a:t>‹#›</a:t>
            </a:fld>
            <a:endParaRPr kumimoji="1" lang="ja-JP" altLang="en-US"/>
          </a:p>
        </p:txBody>
      </p:sp>
    </p:spTree>
    <p:extLst>
      <p:ext uri="{BB962C8B-B14F-4D97-AF65-F5344CB8AC3E}">
        <p14:creationId xmlns:p14="http://schemas.microsoft.com/office/powerpoint/2010/main" val="40611493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49678" cy="49835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348" y="1"/>
            <a:ext cx="2950765" cy="498358"/>
          </a:xfrm>
          <a:prstGeom prst="rect">
            <a:avLst/>
          </a:prstGeom>
        </p:spPr>
        <p:txBody>
          <a:bodyPr vert="horz" lIns="91440" tIns="45720" rIns="91440" bIns="45720" rtlCol="0"/>
          <a:lstStyle>
            <a:lvl1pPr algn="r">
              <a:defRPr sz="1200"/>
            </a:lvl1pPr>
          </a:lstStyle>
          <a:p>
            <a:fld id="{B3CD6BE8-7287-4D7B-B19F-1DE0D4CCA8C5}" type="datetimeFigureOut">
              <a:rPr kumimoji="1" lang="ja-JP" altLang="en-US" smtClean="0"/>
              <a:t>2026/4/16</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28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611" y="4784234"/>
            <a:ext cx="5445978" cy="39126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981"/>
            <a:ext cx="2949678" cy="49835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348" y="9440981"/>
            <a:ext cx="2950765" cy="498357"/>
          </a:xfrm>
          <a:prstGeom prst="rect">
            <a:avLst/>
          </a:prstGeom>
        </p:spPr>
        <p:txBody>
          <a:bodyPr vert="horz" lIns="91440" tIns="45720" rIns="91440" bIns="45720" rtlCol="0" anchor="b"/>
          <a:lstStyle>
            <a:lvl1pPr algn="r">
              <a:defRPr sz="1200"/>
            </a:lvl1pPr>
          </a:lstStyle>
          <a:p>
            <a:fld id="{1DC6DA19-244F-44C1-B949-79994B07D361}" type="slidenum">
              <a:rPr kumimoji="1" lang="ja-JP" altLang="en-US" smtClean="0"/>
              <a:t>‹#›</a:t>
            </a:fld>
            <a:endParaRPr kumimoji="1" lang="ja-JP" altLang="en-US"/>
          </a:p>
        </p:txBody>
      </p:sp>
    </p:spTree>
    <p:extLst>
      <p:ext uri="{BB962C8B-B14F-4D97-AF65-F5344CB8AC3E}">
        <p14:creationId xmlns:p14="http://schemas.microsoft.com/office/powerpoint/2010/main" val="39283906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令和はち年度、富士市がん検診の書式の変更点について説明します。</a:t>
            </a:r>
            <a:endParaRPr kumimoji="1" lang="en-US" altLang="ja-JP" dirty="0"/>
          </a:p>
          <a:p>
            <a:r>
              <a:rPr kumimoji="1" lang="ja-JP" altLang="en-US" dirty="0"/>
              <a:t>内容はさん点です。</a:t>
            </a:r>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1DC6DA19-244F-44C1-B949-79994B07D361}" type="slidenum">
              <a:rPr kumimoji="1" lang="ja-JP" altLang="en-US" smtClean="0"/>
              <a:t>1</a:t>
            </a:fld>
            <a:endParaRPr kumimoji="1" lang="ja-JP" altLang="en-US"/>
          </a:p>
        </p:txBody>
      </p:sp>
    </p:spTree>
    <p:extLst>
      <p:ext uri="{BB962C8B-B14F-4D97-AF65-F5344CB8AC3E}">
        <p14:creationId xmlns:p14="http://schemas.microsoft.com/office/powerpoint/2010/main" val="677038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　検診票及び精密検査依頼書兼結果報告書についてです。</a:t>
            </a:r>
            <a:endParaRPr kumimoji="1" lang="en-US" altLang="ja-JP" dirty="0"/>
          </a:p>
          <a:p>
            <a:r>
              <a:rPr kumimoji="1" lang="ja-JP" altLang="en-US" dirty="0"/>
              <a:t>データ標準化に伴い、</a:t>
            </a:r>
            <a:r>
              <a:rPr kumimoji="1" lang="ja-JP" altLang="en-US"/>
              <a:t>全ての書式を</a:t>
            </a:r>
            <a:r>
              <a:rPr kumimoji="1" lang="ja-JP" altLang="en-US" dirty="0"/>
              <a:t>新しくしました。</a:t>
            </a:r>
            <a:endParaRPr kumimoji="1" lang="en-US" altLang="ja-JP" dirty="0"/>
          </a:p>
          <a:p>
            <a:r>
              <a:rPr kumimoji="1" lang="ja-JP" altLang="en-US" dirty="0"/>
              <a:t>したがって、今まで使用していた検診票及び精密検査依頼書兼結果報告書は使用しないでください。</a:t>
            </a:r>
            <a:endParaRPr kumimoji="1" lang="en-US" altLang="ja-JP" dirty="0"/>
          </a:p>
        </p:txBody>
      </p:sp>
      <p:sp>
        <p:nvSpPr>
          <p:cNvPr id="4" name="スライド番号プレースホルダー 3"/>
          <p:cNvSpPr>
            <a:spLocks noGrp="1"/>
          </p:cNvSpPr>
          <p:nvPr>
            <p:ph type="sldNum" sz="quarter" idx="10"/>
          </p:nvPr>
        </p:nvSpPr>
        <p:spPr/>
        <p:txBody>
          <a:bodyPr/>
          <a:lstStyle/>
          <a:p>
            <a:fld id="{1DC6DA19-244F-44C1-B949-79994B07D361}" type="slidenum">
              <a:rPr kumimoji="1" lang="ja-JP" altLang="en-US" smtClean="0"/>
              <a:t>2</a:t>
            </a:fld>
            <a:endParaRPr kumimoji="1" lang="ja-JP" altLang="en-US"/>
          </a:p>
        </p:txBody>
      </p:sp>
    </p:spTree>
    <p:extLst>
      <p:ext uri="{BB962C8B-B14F-4D97-AF65-F5344CB8AC3E}">
        <p14:creationId xmlns:p14="http://schemas.microsoft.com/office/powerpoint/2010/main" val="1510367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次に前立腺がん検診　精密検査依頼書兼結果報告書についてです。</a:t>
            </a:r>
            <a:endParaRPr kumimoji="1" lang="en-US" altLang="ja-JP" dirty="0"/>
          </a:p>
          <a:p>
            <a:r>
              <a:rPr kumimoji="1" lang="ja-JP" altLang="en-US" dirty="0"/>
              <a:t>他の検診と同様にさん枚複写の用紙に変更しました。</a:t>
            </a:r>
            <a:endParaRPr kumimoji="1" lang="en-US" altLang="ja-JP" dirty="0"/>
          </a:p>
          <a:p>
            <a:endParaRPr kumimoji="1" lang="en-US" altLang="ja-JP" dirty="0"/>
          </a:p>
          <a:p>
            <a:r>
              <a:rPr kumimoji="1" lang="ja-JP" altLang="en-US" dirty="0"/>
              <a:t>しろいろの富士市ようの用紙と　青色の一次検診実施医療機関用の用紙は、</a:t>
            </a:r>
            <a:endParaRPr kumimoji="1" lang="en-US" altLang="ja-JP" dirty="0"/>
          </a:p>
          <a:p>
            <a:r>
              <a:rPr kumimoji="1" lang="ja-JP" altLang="en-US" dirty="0"/>
              <a:t>個別検診と集団検診で提出先が異なります。</a:t>
            </a:r>
            <a:endParaRPr kumimoji="1" lang="en-US" altLang="ja-JP" dirty="0"/>
          </a:p>
          <a:p>
            <a:r>
              <a:rPr kumimoji="1" lang="ja-JP" altLang="en-US" dirty="0"/>
              <a:t>富士市医師会事務局からの伝達</a:t>
            </a:r>
            <a:r>
              <a:rPr kumimoji="1" lang="ja-JP" altLang="en-US"/>
              <a:t>事項の、なな</a:t>
            </a:r>
            <a:r>
              <a:rPr kumimoji="1" lang="ja-JP" altLang="en-US" dirty="0"/>
              <a:t>ページをご確認ください。</a:t>
            </a:r>
            <a:endParaRPr kumimoji="1" lang="en-US" altLang="ja-JP" dirty="0"/>
          </a:p>
          <a:p>
            <a:endParaRPr kumimoji="1" lang="en-US" altLang="ja-JP" dirty="0"/>
          </a:p>
          <a:p>
            <a:r>
              <a:rPr kumimoji="1" lang="ja-JP" altLang="en-US" dirty="0"/>
              <a:t>黄色の精密検査実施医療機関用の用紙は精密検査実施医療機関で保管をお願いします。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1DC6DA19-244F-44C1-B949-79994B07D361}" type="slidenum">
              <a:rPr kumimoji="1" lang="ja-JP" altLang="en-US" smtClean="0"/>
              <a:t>3</a:t>
            </a:fld>
            <a:endParaRPr kumimoji="1" lang="ja-JP" altLang="en-US"/>
          </a:p>
        </p:txBody>
      </p:sp>
    </p:spTree>
    <p:extLst>
      <p:ext uri="{BB962C8B-B14F-4D97-AF65-F5344CB8AC3E}">
        <p14:creationId xmlns:p14="http://schemas.microsoft.com/office/powerpoint/2010/main" val="1098999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最後に富士市胃がん検診（胃内視鏡）の手引き改訂についてです。</a:t>
            </a:r>
            <a:endParaRPr kumimoji="1" lang="en-US" altLang="ja-JP" dirty="0"/>
          </a:p>
          <a:p>
            <a:r>
              <a:rPr kumimoji="1" lang="ja-JP" altLang="en-US" dirty="0"/>
              <a:t>対象年齢の拡大と検診票の切り替えに伴い、富士市胃がん検診（胃内視鏡）の手引きの改訂を行いました。</a:t>
            </a:r>
            <a:endParaRPr kumimoji="1" lang="en-US" altLang="ja-JP" dirty="0"/>
          </a:p>
          <a:p>
            <a:r>
              <a:rPr kumimoji="1" lang="ja-JP" altLang="en-US" dirty="0"/>
              <a:t>令和はち年度より、新しい手引きを確認の上、検診を実施してください。</a:t>
            </a:r>
          </a:p>
        </p:txBody>
      </p:sp>
      <p:sp>
        <p:nvSpPr>
          <p:cNvPr id="4" name="スライド番号プレースホルダー 3"/>
          <p:cNvSpPr>
            <a:spLocks noGrp="1"/>
          </p:cNvSpPr>
          <p:nvPr>
            <p:ph type="sldNum" sz="quarter" idx="10"/>
          </p:nvPr>
        </p:nvSpPr>
        <p:spPr/>
        <p:txBody>
          <a:bodyPr/>
          <a:lstStyle/>
          <a:p>
            <a:fld id="{1DC6DA19-244F-44C1-B949-79994B07D361}" type="slidenum">
              <a:rPr kumimoji="1" lang="ja-JP" altLang="en-US" smtClean="0"/>
              <a:t>4</a:t>
            </a:fld>
            <a:endParaRPr kumimoji="1" lang="ja-JP" altLang="en-US"/>
          </a:p>
        </p:txBody>
      </p:sp>
    </p:spTree>
    <p:extLst>
      <p:ext uri="{BB962C8B-B14F-4D97-AF65-F5344CB8AC3E}">
        <p14:creationId xmlns:p14="http://schemas.microsoft.com/office/powerpoint/2010/main" val="1418635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20103364-3E80-48C0-99DF-CCDF7D4FDE65}" type="datetimeFigureOut">
              <a:rPr kumimoji="1" lang="ja-JP" altLang="en-US" smtClean="0"/>
              <a:t>2026/4/16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0639586-EFAE-4703-B02B-9F395A6D1AAD}" type="slidenum">
              <a:rPr kumimoji="1" lang="ja-JP" altLang="en-US" smtClean="0"/>
              <a:t>‹#›</a:t>
            </a:fld>
            <a:endParaRPr kumimoji="1" lang="ja-JP" altLang="en-US"/>
          </a:p>
        </p:txBody>
      </p:sp>
    </p:spTree>
    <p:extLst>
      <p:ext uri="{BB962C8B-B14F-4D97-AF65-F5344CB8AC3E}">
        <p14:creationId xmlns:p14="http://schemas.microsoft.com/office/powerpoint/2010/main" val="1231759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0103364-3E80-48C0-99DF-CCDF7D4FDE65}" type="datetimeFigureOut">
              <a:rPr kumimoji="1" lang="ja-JP" altLang="en-US" smtClean="0"/>
              <a:t>2026/4/16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0639586-EFAE-4703-B02B-9F395A6D1AAD}" type="slidenum">
              <a:rPr kumimoji="1" lang="ja-JP" altLang="en-US" smtClean="0"/>
              <a:t>‹#›</a:t>
            </a:fld>
            <a:endParaRPr kumimoji="1" lang="ja-JP" altLang="en-US"/>
          </a:p>
        </p:txBody>
      </p:sp>
    </p:spTree>
    <p:extLst>
      <p:ext uri="{BB962C8B-B14F-4D97-AF65-F5344CB8AC3E}">
        <p14:creationId xmlns:p14="http://schemas.microsoft.com/office/powerpoint/2010/main" val="2313150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0103364-3E80-48C0-99DF-CCDF7D4FDE65}" type="datetimeFigureOut">
              <a:rPr kumimoji="1" lang="ja-JP" altLang="en-US" smtClean="0"/>
              <a:t>2026/4/16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0639586-EFAE-4703-B02B-9F395A6D1AAD}" type="slidenum">
              <a:rPr kumimoji="1" lang="ja-JP" altLang="en-US" smtClean="0"/>
              <a:t>‹#›</a:t>
            </a:fld>
            <a:endParaRPr kumimoji="1" lang="ja-JP" altLang="en-US"/>
          </a:p>
        </p:txBody>
      </p:sp>
    </p:spTree>
    <p:extLst>
      <p:ext uri="{BB962C8B-B14F-4D97-AF65-F5344CB8AC3E}">
        <p14:creationId xmlns:p14="http://schemas.microsoft.com/office/powerpoint/2010/main" val="495613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0103364-3E80-48C0-99DF-CCDF7D4FDE65}" type="datetimeFigureOut">
              <a:rPr kumimoji="1" lang="ja-JP" altLang="en-US" smtClean="0"/>
              <a:t>2026/4/16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0639586-EFAE-4703-B02B-9F395A6D1AAD}" type="slidenum">
              <a:rPr kumimoji="1" lang="ja-JP" altLang="en-US" smtClean="0"/>
              <a:t>‹#›</a:t>
            </a:fld>
            <a:endParaRPr kumimoji="1" lang="ja-JP" altLang="en-US"/>
          </a:p>
        </p:txBody>
      </p:sp>
    </p:spTree>
    <p:extLst>
      <p:ext uri="{BB962C8B-B14F-4D97-AF65-F5344CB8AC3E}">
        <p14:creationId xmlns:p14="http://schemas.microsoft.com/office/powerpoint/2010/main" val="1392196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0103364-3E80-48C0-99DF-CCDF7D4FDE65}" type="datetimeFigureOut">
              <a:rPr kumimoji="1" lang="ja-JP" altLang="en-US" smtClean="0"/>
              <a:t>2026/4/16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0639586-EFAE-4703-B02B-9F395A6D1AAD}" type="slidenum">
              <a:rPr kumimoji="1" lang="ja-JP" altLang="en-US" smtClean="0"/>
              <a:t>‹#›</a:t>
            </a:fld>
            <a:endParaRPr kumimoji="1" lang="ja-JP" altLang="en-US"/>
          </a:p>
        </p:txBody>
      </p:sp>
    </p:spTree>
    <p:extLst>
      <p:ext uri="{BB962C8B-B14F-4D97-AF65-F5344CB8AC3E}">
        <p14:creationId xmlns:p14="http://schemas.microsoft.com/office/powerpoint/2010/main" val="1239501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20103364-3E80-48C0-99DF-CCDF7D4FDE65}" type="datetimeFigureOut">
              <a:rPr kumimoji="1" lang="ja-JP" altLang="en-US" smtClean="0"/>
              <a:t>2026/4/16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0639586-EFAE-4703-B02B-9F395A6D1AAD}" type="slidenum">
              <a:rPr kumimoji="1" lang="ja-JP" altLang="en-US" smtClean="0"/>
              <a:t>‹#›</a:t>
            </a:fld>
            <a:endParaRPr kumimoji="1" lang="ja-JP" altLang="en-US"/>
          </a:p>
        </p:txBody>
      </p:sp>
    </p:spTree>
    <p:extLst>
      <p:ext uri="{BB962C8B-B14F-4D97-AF65-F5344CB8AC3E}">
        <p14:creationId xmlns:p14="http://schemas.microsoft.com/office/powerpoint/2010/main" val="2866193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20103364-3E80-48C0-99DF-CCDF7D4FDE65}" type="datetimeFigureOut">
              <a:rPr kumimoji="1" lang="ja-JP" altLang="en-US" smtClean="0"/>
              <a:t>2026/4/16</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0639586-EFAE-4703-B02B-9F395A6D1AAD}" type="slidenum">
              <a:rPr kumimoji="1" lang="ja-JP" altLang="en-US" smtClean="0"/>
              <a:t>‹#›</a:t>
            </a:fld>
            <a:endParaRPr kumimoji="1" lang="ja-JP" altLang="en-US"/>
          </a:p>
        </p:txBody>
      </p:sp>
    </p:spTree>
    <p:extLst>
      <p:ext uri="{BB962C8B-B14F-4D97-AF65-F5344CB8AC3E}">
        <p14:creationId xmlns:p14="http://schemas.microsoft.com/office/powerpoint/2010/main" val="4009485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20103364-3E80-48C0-99DF-CCDF7D4FDE65}" type="datetimeFigureOut">
              <a:rPr kumimoji="1" lang="ja-JP" altLang="en-US" smtClean="0"/>
              <a:t>2026/4/16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0639586-EFAE-4703-B02B-9F395A6D1AAD}" type="slidenum">
              <a:rPr kumimoji="1" lang="ja-JP" altLang="en-US" smtClean="0"/>
              <a:t>‹#›</a:t>
            </a:fld>
            <a:endParaRPr kumimoji="1" lang="ja-JP" altLang="en-US"/>
          </a:p>
        </p:txBody>
      </p:sp>
    </p:spTree>
    <p:extLst>
      <p:ext uri="{BB962C8B-B14F-4D97-AF65-F5344CB8AC3E}">
        <p14:creationId xmlns:p14="http://schemas.microsoft.com/office/powerpoint/2010/main" val="526668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103364-3E80-48C0-99DF-CCDF7D4FDE65}" type="datetimeFigureOut">
              <a:rPr kumimoji="1" lang="ja-JP" altLang="en-US" smtClean="0"/>
              <a:t>2026/4/16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0639586-EFAE-4703-B02B-9F395A6D1AAD}" type="slidenum">
              <a:rPr kumimoji="1" lang="ja-JP" altLang="en-US" smtClean="0"/>
              <a:t>‹#›</a:t>
            </a:fld>
            <a:endParaRPr kumimoji="1" lang="ja-JP" altLang="en-US"/>
          </a:p>
        </p:txBody>
      </p:sp>
    </p:spTree>
    <p:extLst>
      <p:ext uri="{BB962C8B-B14F-4D97-AF65-F5344CB8AC3E}">
        <p14:creationId xmlns:p14="http://schemas.microsoft.com/office/powerpoint/2010/main" val="936368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0103364-3E80-48C0-99DF-CCDF7D4FDE65}" type="datetimeFigureOut">
              <a:rPr kumimoji="1" lang="ja-JP" altLang="en-US" smtClean="0"/>
              <a:t>2026/4/16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0639586-EFAE-4703-B02B-9F395A6D1AAD}" type="slidenum">
              <a:rPr kumimoji="1" lang="ja-JP" altLang="en-US" smtClean="0"/>
              <a:t>‹#›</a:t>
            </a:fld>
            <a:endParaRPr kumimoji="1" lang="ja-JP" altLang="en-US"/>
          </a:p>
        </p:txBody>
      </p:sp>
    </p:spTree>
    <p:extLst>
      <p:ext uri="{BB962C8B-B14F-4D97-AF65-F5344CB8AC3E}">
        <p14:creationId xmlns:p14="http://schemas.microsoft.com/office/powerpoint/2010/main" val="4188172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0103364-3E80-48C0-99DF-CCDF7D4FDE65}" type="datetimeFigureOut">
              <a:rPr kumimoji="1" lang="ja-JP" altLang="en-US" smtClean="0"/>
              <a:t>2026/4/16</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0639586-EFAE-4703-B02B-9F395A6D1AAD}" type="slidenum">
              <a:rPr kumimoji="1" lang="ja-JP" altLang="en-US" smtClean="0"/>
              <a:t>‹#›</a:t>
            </a:fld>
            <a:endParaRPr kumimoji="1" lang="ja-JP" altLang="en-US"/>
          </a:p>
        </p:txBody>
      </p:sp>
    </p:spTree>
    <p:extLst>
      <p:ext uri="{BB962C8B-B14F-4D97-AF65-F5344CB8AC3E}">
        <p14:creationId xmlns:p14="http://schemas.microsoft.com/office/powerpoint/2010/main" val="1660579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103364-3E80-48C0-99DF-CCDF7D4FDE65}" type="datetimeFigureOut">
              <a:rPr kumimoji="1" lang="ja-JP" altLang="en-US" smtClean="0"/>
              <a:t>2026/4/16</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639586-EFAE-4703-B02B-9F395A6D1AAD}" type="slidenum">
              <a:rPr kumimoji="1" lang="ja-JP" altLang="en-US" smtClean="0"/>
              <a:t>‹#›</a:t>
            </a:fld>
            <a:endParaRPr kumimoji="1" lang="ja-JP" altLang="en-US"/>
          </a:p>
        </p:txBody>
      </p:sp>
    </p:spTree>
    <p:extLst>
      <p:ext uri="{BB962C8B-B14F-4D97-AF65-F5344CB8AC3E}">
        <p14:creationId xmlns:p14="http://schemas.microsoft.com/office/powerpoint/2010/main" val="11661245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1.pn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256044"/>
            <a:ext cx="7772400" cy="1892178"/>
          </a:xfrm>
          <a:solidFill>
            <a:schemeClr val="accent4">
              <a:lumMod val="20000"/>
              <a:lumOff val="80000"/>
            </a:schemeClr>
          </a:solidFill>
        </p:spPr>
        <p:txBody>
          <a:bodyPr>
            <a:normAutofit fontScale="90000"/>
          </a:bodyPr>
          <a:lstStyle/>
          <a:p>
            <a:r>
              <a:rPr kumimoji="1" lang="ja-JP" altLang="en-US" dirty="0"/>
              <a:t>令和</a:t>
            </a:r>
            <a:r>
              <a:rPr lang="ja-JP" altLang="en-US" dirty="0"/>
              <a:t>８年度　</a:t>
            </a:r>
            <a:br>
              <a:rPr lang="en-US" altLang="ja-JP" dirty="0"/>
            </a:br>
            <a:r>
              <a:rPr lang="ja-JP" altLang="en-US" dirty="0"/>
              <a:t>書式の変更点について</a:t>
            </a:r>
            <a:endParaRPr kumimoji="1" lang="ja-JP" altLang="en-US" dirty="0"/>
          </a:p>
        </p:txBody>
      </p:sp>
      <p:sp>
        <p:nvSpPr>
          <p:cNvPr id="4" name="サブタイトル 3"/>
          <p:cNvSpPr txBox="1">
            <a:spLocks noGrp="1"/>
          </p:cNvSpPr>
          <p:nvPr>
            <p:ph type="subTitle" idx="1"/>
          </p:nvPr>
        </p:nvSpPr>
        <p:spPr>
          <a:xfrm>
            <a:off x="883627" y="3389767"/>
            <a:ext cx="7376746" cy="1641796"/>
          </a:xfrm>
          <a:prstGeom prst="rect">
            <a:avLst/>
          </a:prstGeom>
          <a:noFill/>
        </p:spPr>
        <p:txBody>
          <a:bodyPr wrap="square" rtlCol="0">
            <a:spAutoFit/>
          </a:bodyPr>
          <a:lstStyle/>
          <a:p>
            <a:endParaRPr kumimoji="1" lang="en-US" altLang="ja-JP" dirty="0"/>
          </a:p>
          <a:p>
            <a:pPr algn="l"/>
            <a:r>
              <a:rPr kumimoji="1" lang="ja-JP" altLang="en-US" sz="2000" b="1" dirty="0"/>
              <a:t>１．</a:t>
            </a:r>
            <a:r>
              <a:rPr lang="ja-JP" altLang="en-US" sz="2000" b="1" dirty="0"/>
              <a:t>検診票及び精密検査依頼書兼結果報告書について</a:t>
            </a:r>
            <a:endParaRPr lang="en-US" altLang="ja-JP" sz="2000" b="1" dirty="0"/>
          </a:p>
          <a:p>
            <a:pPr algn="l"/>
            <a:r>
              <a:rPr kumimoji="1" lang="ja-JP" altLang="en-US" sz="2000" b="1" dirty="0"/>
              <a:t>２．前立腺がん検診　精密検査依頼書兼結果報告書について</a:t>
            </a:r>
            <a:endParaRPr kumimoji="1" lang="en-US" altLang="ja-JP" sz="2000" b="1" dirty="0"/>
          </a:p>
          <a:p>
            <a:pPr algn="l"/>
            <a:r>
              <a:rPr lang="ja-JP" altLang="en-US" sz="2000" b="1" dirty="0"/>
              <a:t>３</a:t>
            </a:r>
            <a:r>
              <a:rPr kumimoji="1" lang="ja-JP" altLang="en-US" sz="2000" b="1" dirty="0"/>
              <a:t>．富士市胃がん検診</a:t>
            </a:r>
            <a:r>
              <a:rPr kumimoji="1" lang="en-US" altLang="ja-JP" sz="2000" b="1" dirty="0"/>
              <a:t>(</a:t>
            </a:r>
            <a:r>
              <a:rPr kumimoji="1" lang="ja-JP" altLang="en-US" sz="2000" b="1" dirty="0"/>
              <a:t>胃内視鏡</a:t>
            </a:r>
            <a:r>
              <a:rPr kumimoji="1" lang="en-US" altLang="ja-JP" sz="2000" b="1" dirty="0"/>
              <a:t>)</a:t>
            </a:r>
            <a:r>
              <a:rPr kumimoji="1" lang="ja-JP" altLang="en-US" sz="2000" b="1" dirty="0"/>
              <a:t>の手引き改訂について</a:t>
            </a:r>
          </a:p>
        </p:txBody>
      </p:sp>
      <p:pic>
        <p:nvPicPr>
          <p:cNvPr id="3" name="SlideVoice-001">
            <a:hlinkClick r:id="" action="ppaction://media"/>
            <a:extLst>
              <a:ext uri="{FF2B5EF4-FFF2-40B4-BE49-F238E27FC236}">
                <a16:creationId xmlns:a16="http://schemas.microsoft.com/office/drawing/2014/main" id="{E5A33BBB-CD13-2ABF-A97C-BE680B06814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0"/>
            <a:ext cx="254000" cy="254000"/>
          </a:xfrm>
          <a:prstGeom prst="rect">
            <a:avLst/>
          </a:prstGeom>
        </p:spPr>
      </p:pic>
    </p:spTree>
    <p:extLst>
      <p:ext uri="{BB962C8B-B14F-4D97-AF65-F5344CB8AC3E}">
        <p14:creationId xmlns:p14="http://schemas.microsoft.com/office/powerpoint/2010/main" val="3979599084"/>
      </p:ext>
    </p:extLst>
  </p:cSld>
  <p:clrMapOvr>
    <a:masterClrMapping/>
  </p:clrMapOvr>
  <mc:AlternateContent xmlns:mc="http://schemas.openxmlformats.org/markup-compatibility/2006">
    <mc:Choice xmlns:p14="http://schemas.microsoft.com/office/powerpoint/2010/main" Requires="p14">
      <p:transition spd="slow" p14:dur="2000" advTm="11000"/>
    </mc:Choice>
    <mc:Fallback>
      <p:transition spd="slow" advTm="1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52479" y="277790"/>
            <a:ext cx="8518988" cy="461665"/>
          </a:xfrm>
          <a:prstGeom prst="rect">
            <a:avLst/>
          </a:prstGeom>
          <a:noFill/>
        </p:spPr>
        <p:txBody>
          <a:bodyPr wrap="square" rtlCol="0">
            <a:spAutoFit/>
          </a:bodyPr>
          <a:lstStyle/>
          <a:p>
            <a:r>
              <a:rPr kumimoji="1" lang="ja-JP" altLang="en-US" sz="2400" b="1" dirty="0"/>
              <a:t>１．検診票及び精密検査依頼書兼結果報告書について</a:t>
            </a:r>
          </a:p>
        </p:txBody>
      </p:sp>
      <p:sp>
        <p:nvSpPr>
          <p:cNvPr id="3" name="テキスト ボックス 2"/>
          <p:cNvSpPr txBox="1"/>
          <p:nvPr/>
        </p:nvSpPr>
        <p:spPr>
          <a:xfrm>
            <a:off x="606534" y="1821098"/>
            <a:ext cx="8027376" cy="2185214"/>
          </a:xfrm>
          <a:prstGeom prst="rect">
            <a:avLst/>
          </a:prstGeom>
          <a:noFill/>
        </p:spPr>
        <p:txBody>
          <a:bodyPr wrap="square" rtlCol="0">
            <a:spAutoFit/>
          </a:bodyPr>
          <a:lstStyle/>
          <a:p>
            <a:r>
              <a:rPr kumimoji="1" lang="ja-JP" altLang="en-US" sz="2000" dirty="0"/>
              <a:t>データ標準化に伴い、</a:t>
            </a:r>
            <a:r>
              <a:rPr kumimoji="1" lang="ja-JP" altLang="en-US" sz="2400" b="1" dirty="0"/>
              <a:t>全ての検診票及び精密検査依頼書兼結果報告</a:t>
            </a:r>
            <a:r>
              <a:rPr kumimoji="1" lang="ja-JP" altLang="en-US" sz="2000" dirty="0"/>
              <a:t>（胃部エックス線検診、胃内視鏡検診、胃がんリスク検診、肝炎ウイルス検診、前立腺がん検診、乳がん検診、子宮がん検診）</a:t>
            </a:r>
            <a:r>
              <a:rPr kumimoji="1" lang="ja-JP" altLang="en-US" sz="2400" b="1" dirty="0"/>
              <a:t>を新しくしました。</a:t>
            </a:r>
            <a:endParaRPr kumimoji="1" lang="en-US" altLang="ja-JP" sz="2400" b="1" dirty="0"/>
          </a:p>
          <a:p>
            <a:endParaRPr kumimoji="1" lang="en-US" altLang="ja-JP" sz="2400" b="1" dirty="0"/>
          </a:p>
          <a:p>
            <a:endParaRPr kumimoji="1" lang="ja-JP" altLang="en-US" sz="2000" b="1" dirty="0">
              <a:solidFill>
                <a:srgbClr val="FF0000"/>
              </a:solidFill>
            </a:endParaRPr>
          </a:p>
        </p:txBody>
      </p:sp>
      <p:sp>
        <p:nvSpPr>
          <p:cNvPr id="6" name="正方形/長方形 5">
            <a:extLst>
              <a:ext uri="{FF2B5EF4-FFF2-40B4-BE49-F238E27FC236}">
                <a16:creationId xmlns:a16="http://schemas.microsoft.com/office/drawing/2014/main" id="{3D853B24-8B81-AF87-AD12-C32890EAD3DA}"/>
              </a:ext>
            </a:extLst>
          </p:cNvPr>
          <p:cNvSpPr/>
          <p:nvPr/>
        </p:nvSpPr>
        <p:spPr>
          <a:xfrm>
            <a:off x="606534" y="3759200"/>
            <a:ext cx="8164933" cy="1772673"/>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t>今まで使用していた検診票及び</a:t>
            </a:r>
            <a:endParaRPr kumimoji="1" lang="en-US" altLang="ja-JP" sz="2800" b="1" dirty="0"/>
          </a:p>
          <a:p>
            <a:pPr algn="ctr"/>
            <a:r>
              <a:rPr kumimoji="1" lang="ja-JP" altLang="en-US" sz="2800" b="1" dirty="0"/>
              <a:t>精密検査依頼書兼結果報告書は</a:t>
            </a:r>
            <a:endParaRPr kumimoji="1" lang="en-US" altLang="ja-JP" sz="2800" b="1" dirty="0"/>
          </a:p>
          <a:p>
            <a:pPr algn="ctr"/>
            <a:r>
              <a:rPr kumimoji="1" lang="ja-JP" altLang="en-US" sz="2800" b="1" dirty="0"/>
              <a:t>使用しないでください</a:t>
            </a:r>
          </a:p>
        </p:txBody>
      </p:sp>
      <p:pic>
        <p:nvPicPr>
          <p:cNvPr id="4" name="SlideVoice-002">
            <a:hlinkClick r:id="" action="ppaction://media"/>
            <a:extLst>
              <a:ext uri="{FF2B5EF4-FFF2-40B4-BE49-F238E27FC236}">
                <a16:creationId xmlns:a16="http://schemas.microsoft.com/office/drawing/2014/main" id="{D2D130FE-CD70-FC1E-ADC9-0BCF764E8F4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0"/>
            <a:ext cx="254000" cy="254000"/>
          </a:xfrm>
          <a:prstGeom prst="rect">
            <a:avLst/>
          </a:prstGeom>
        </p:spPr>
      </p:pic>
    </p:spTree>
    <p:extLst>
      <p:ext uri="{BB962C8B-B14F-4D97-AF65-F5344CB8AC3E}">
        <p14:creationId xmlns:p14="http://schemas.microsoft.com/office/powerpoint/2010/main" val="4177954166"/>
      </p:ext>
    </p:extLst>
  </p:cSld>
  <p:clrMapOvr>
    <a:masterClrMapping/>
  </p:clrMapOvr>
  <mc:AlternateContent xmlns:mc="http://schemas.openxmlformats.org/markup-compatibility/2006">
    <mc:Choice xmlns:p14="http://schemas.microsoft.com/office/powerpoint/2010/main" Requires="p14">
      <p:transition spd="slow" p14:dur="2000" advTm="22000"/>
    </mc:Choice>
    <mc:Fallback>
      <p:transition spd="slow" advTm="2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9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68A96BBF-0623-9391-CE68-D34D9334CCA8}"/>
              </a:ext>
            </a:extLst>
          </p:cNvPr>
          <p:cNvSpPr txBox="1"/>
          <p:nvPr/>
        </p:nvSpPr>
        <p:spPr>
          <a:xfrm>
            <a:off x="169766" y="232400"/>
            <a:ext cx="8545257" cy="461665"/>
          </a:xfrm>
          <a:prstGeom prst="rect">
            <a:avLst/>
          </a:prstGeom>
          <a:noFill/>
        </p:spPr>
        <p:txBody>
          <a:bodyPr wrap="square" rtlCol="0">
            <a:spAutoFit/>
          </a:bodyPr>
          <a:lstStyle/>
          <a:p>
            <a:r>
              <a:rPr kumimoji="1" lang="ja-JP" altLang="en-US" sz="2400" b="1" dirty="0"/>
              <a:t>２．前立腺がん検診　精密検査依頼書兼結果報告書について</a:t>
            </a:r>
          </a:p>
        </p:txBody>
      </p:sp>
      <p:sp>
        <p:nvSpPr>
          <p:cNvPr id="3" name="テキスト ボックス 2">
            <a:extLst>
              <a:ext uri="{FF2B5EF4-FFF2-40B4-BE49-F238E27FC236}">
                <a16:creationId xmlns:a16="http://schemas.microsoft.com/office/drawing/2014/main" id="{6E5E7E26-7C9A-22C6-A1BC-43D3CD943B6C}"/>
              </a:ext>
            </a:extLst>
          </p:cNvPr>
          <p:cNvSpPr txBox="1"/>
          <p:nvPr/>
        </p:nvSpPr>
        <p:spPr>
          <a:xfrm>
            <a:off x="1106744" y="963139"/>
            <a:ext cx="8669216" cy="707886"/>
          </a:xfrm>
          <a:prstGeom prst="rect">
            <a:avLst/>
          </a:prstGeom>
          <a:noFill/>
        </p:spPr>
        <p:txBody>
          <a:bodyPr wrap="square" rtlCol="0">
            <a:spAutoFit/>
          </a:bodyPr>
          <a:lstStyle/>
          <a:p>
            <a:r>
              <a:rPr kumimoji="1" lang="ja-JP" altLang="en-US" sz="2000" dirty="0"/>
              <a:t>他の検診と同様に３枚複写の用紙に変更しました。</a:t>
            </a:r>
            <a:endParaRPr kumimoji="1" lang="en-US" altLang="ja-JP" sz="2000" dirty="0"/>
          </a:p>
          <a:p>
            <a:endParaRPr kumimoji="1" lang="ja-JP" altLang="en-US" sz="2000" dirty="0"/>
          </a:p>
        </p:txBody>
      </p:sp>
      <p:sp>
        <p:nvSpPr>
          <p:cNvPr id="5" name="テキスト ボックス 4">
            <a:extLst>
              <a:ext uri="{FF2B5EF4-FFF2-40B4-BE49-F238E27FC236}">
                <a16:creationId xmlns:a16="http://schemas.microsoft.com/office/drawing/2014/main" id="{EBE75995-F894-9D06-9A8D-7D20EDB2A6B4}"/>
              </a:ext>
            </a:extLst>
          </p:cNvPr>
          <p:cNvSpPr txBox="1"/>
          <p:nvPr/>
        </p:nvSpPr>
        <p:spPr>
          <a:xfrm>
            <a:off x="307732" y="3112477"/>
            <a:ext cx="8519746" cy="3016210"/>
          </a:xfrm>
          <a:prstGeom prst="rect">
            <a:avLst/>
          </a:prstGeom>
          <a:solidFill>
            <a:schemeClr val="accent4">
              <a:lumMod val="20000"/>
              <a:lumOff val="80000"/>
            </a:schemeClr>
          </a:solidFill>
        </p:spPr>
        <p:txBody>
          <a:bodyPr wrap="square" rtlCol="0">
            <a:spAutoFit/>
          </a:bodyPr>
          <a:lstStyle/>
          <a:p>
            <a:r>
              <a:rPr kumimoji="1" lang="ja-JP" altLang="en-US" sz="2000" b="1" dirty="0"/>
              <a:t>①　富士市用</a:t>
            </a:r>
            <a:endParaRPr kumimoji="1" lang="en-US" altLang="ja-JP" sz="2000" b="1" dirty="0"/>
          </a:p>
          <a:p>
            <a:endParaRPr kumimoji="1" lang="en-US" altLang="ja-JP" sz="2000" dirty="0"/>
          </a:p>
          <a:p>
            <a:r>
              <a:rPr kumimoji="1" lang="ja-JP" altLang="en-US" dirty="0"/>
              <a:t>　　　　　　　　　　　　　　　</a:t>
            </a:r>
            <a:r>
              <a:rPr kumimoji="1" lang="ja-JP" altLang="en-US" b="1" dirty="0"/>
              <a:t>　　</a:t>
            </a:r>
            <a:r>
              <a:rPr kumimoji="1" lang="ja-JP" altLang="en-US" b="1" dirty="0">
                <a:solidFill>
                  <a:srgbClr val="FF0000"/>
                </a:solidFill>
              </a:rPr>
              <a:t>①・②は個別検診と集団検診で提出先が</a:t>
            </a:r>
            <a:endParaRPr kumimoji="1" lang="en-US" altLang="ja-JP" b="1" dirty="0">
              <a:solidFill>
                <a:srgbClr val="FF0000"/>
              </a:solidFill>
            </a:endParaRPr>
          </a:p>
          <a:p>
            <a:r>
              <a:rPr kumimoji="1" lang="ja-JP" altLang="en-US" b="1" dirty="0">
                <a:solidFill>
                  <a:srgbClr val="FF0000"/>
                </a:solidFill>
              </a:rPr>
              <a:t>　　　　　　　　　　　　　　　　　異なります</a:t>
            </a:r>
            <a:endParaRPr kumimoji="1" lang="en-US" altLang="ja-JP" b="1" dirty="0">
              <a:solidFill>
                <a:srgbClr val="FF0000"/>
              </a:solidFill>
            </a:endParaRPr>
          </a:p>
          <a:p>
            <a:r>
              <a:rPr kumimoji="1" lang="ja-JP" altLang="en-US" sz="2000" b="1" dirty="0"/>
              <a:t>②　一次検診実施医療機関用</a:t>
            </a:r>
            <a:endParaRPr kumimoji="1" lang="en-US" altLang="ja-JP" sz="2000" b="1" dirty="0"/>
          </a:p>
          <a:p>
            <a:endParaRPr kumimoji="1" lang="en-US" altLang="ja-JP" sz="2000" dirty="0"/>
          </a:p>
          <a:p>
            <a:endParaRPr kumimoji="1" lang="en-US" altLang="ja-JP" dirty="0"/>
          </a:p>
          <a:p>
            <a:r>
              <a:rPr kumimoji="1" lang="ja-JP" altLang="en-US" sz="2000" b="1" dirty="0"/>
              <a:t>③　精密検査実施医療機関用</a:t>
            </a:r>
            <a:r>
              <a:rPr kumimoji="1" lang="ja-JP" altLang="en-US" dirty="0"/>
              <a:t>　</a:t>
            </a:r>
            <a:r>
              <a:rPr kumimoji="1" lang="ja-JP" altLang="en-US" dirty="0">
                <a:solidFill>
                  <a:srgbClr val="FF0000"/>
                </a:solidFill>
              </a:rPr>
              <a:t>➡　</a:t>
            </a:r>
            <a:r>
              <a:rPr kumimoji="1" lang="ja-JP" altLang="en-US" b="1" dirty="0">
                <a:solidFill>
                  <a:srgbClr val="FF0000"/>
                </a:solidFill>
              </a:rPr>
              <a:t>精密検査実施医療機関が保管</a:t>
            </a:r>
            <a:endParaRPr kumimoji="1" lang="en-US" altLang="ja-JP" b="1" dirty="0">
              <a:solidFill>
                <a:srgbClr val="FF0000"/>
              </a:solidFill>
            </a:endParaRPr>
          </a:p>
          <a:p>
            <a:endParaRPr kumimoji="1" lang="en-US" altLang="ja-JP" b="1" dirty="0">
              <a:solidFill>
                <a:srgbClr val="FF0000"/>
              </a:solidFill>
            </a:endParaRPr>
          </a:p>
          <a:p>
            <a:endParaRPr kumimoji="1" lang="ja-JP" altLang="en-US" b="1" dirty="0">
              <a:solidFill>
                <a:srgbClr val="FF0000"/>
              </a:solidFill>
            </a:endParaRPr>
          </a:p>
        </p:txBody>
      </p:sp>
      <p:sp>
        <p:nvSpPr>
          <p:cNvPr id="6" name="正方形/長方形 5">
            <a:extLst>
              <a:ext uri="{FF2B5EF4-FFF2-40B4-BE49-F238E27FC236}">
                <a16:creationId xmlns:a16="http://schemas.microsoft.com/office/drawing/2014/main" id="{94409994-F25B-7404-893C-1B66E52130B9}"/>
              </a:ext>
            </a:extLst>
          </p:cNvPr>
          <p:cNvSpPr/>
          <p:nvPr/>
        </p:nvSpPr>
        <p:spPr>
          <a:xfrm>
            <a:off x="2005245" y="3117602"/>
            <a:ext cx="2149718" cy="36927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用紙の色：白色</a:t>
            </a:r>
          </a:p>
        </p:txBody>
      </p:sp>
      <p:sp>
        <p:nvSpPr>
          <p:cNvPr id="7" name="正方形/長方形 6">
            <a:extLst>
              <a:ext uri="{FF2B5EF4-FFF2-40B4-BE49-F238E27FC236}">
                <a16:creationId xmlns:a16="http://schemas.microsoft.com/office/drawing/2014/main" id="{B835B6BC-A787-C03D-BEDE-A61A252DF2DF}"/>
              </a:ext>
            </a:extLst>
          </p:cNvPr>
          <p:cNvSpPr/>
          <p:nvPr/>
        </p:nvSpPr>
        <p:spPr>
          <a:xfrm>
            <a:off x="852854" y="4620582"/>
            <a:ext cx="1925515" cy="4484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用紙の色：青色</a:t>
            </a:r>
          </a:p>
        </p:txBody>
      </p:sp>
      <p:sp>
        <p:nvSpPr>
          <p:cNvPr id="8" name="正方形/長方形 7">
            <a:extLst>
              <a:ext uri="{FF2B5EF4-FFF2-40B4-BE49-F238E27FC236}">
                <a16:creationId xmlns:a16="http://schemas.microsoft.com/office/drawing/2014/main" id="{EF39A873-5210-7713-CC74-09568C889D3A}"/>
              </a:ext>
            </a:extLst>
          </p:cNvPr>
          <p:cNvSpPr/>
          <p:nvPr/>
        </p:nvSpPr>
        <p:spPr>
          <a:xfrm>
            <a:off x="852854" y="5627526"/>
            <a:ext cx="1934307" cy="501161"/>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用紙の色：黄色</a:t>
            </a:r>
          </a:p>
        </p:txBody>
      </p:sp>
      <p:sp>
        <p:nvSpPr>
          <p:cNvPr id="9" name="円形吹き出し 7">
            <a:extLst>
              <a:ext uri="{FF2B5EF4-FFF2-40B4-BE49-F238E27FC236}">
                <a16:creationId xmlns:a16="http://schemas.microsoft.com/office/drawing/2014/main" id="{1480E822-1D71-359B-EF17-147585D2AFC2}"/>
              </a:ext>
            </a:extLst>
          </p:cNvPr>
          <p:cNvSpPr/>
          <p:nvPr/>
        </p:nvSpPr>
        <p:spPr>
          <a:xfrm>
            <a:off x="4967655" y="2363961"/>
            <a:ext cx="3859823" cy="1213338"/>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富士市医師会事務局からの伝達事項</a:t>
            </a:r>
            <a:r>
              <a:rPr kumimoji="1" lang="en-US" altLang="ja-JP" dirty="0"/>
              <a:t>P7</a:t>
            </a:r>
            <a:r>
              <a:rPr kumimoji="1" lang="ja-JP" altLang="en-US" dirty="0"/>
              <a:t>を参照</a:t>
            </a:r>
          </a:p>
        </p:txBody>
      </p:sp>
      <p:pic>
        <p:nvPicPr>
          <p:cNvPr id="4" name="SlideVoice-003">
            <a:hlinkClick r:id="" action="ppaction://media"/>
            <a:extLst>
              <a:ext uri="{FF2B5EF4-FFF2-40B4-BE49-F238E27FC236}">
                <a16:creationId xmlns:a16="http://schemas.microsoft.com/office/drawing/2014/main" id="{601F53CC-BB7E-7109-CB3F-E51B4C336C0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0"/>
            <a:ext cx="254000" cy="254000"/>
          </a:xfrm>
          <a:prstGeom prst="rect">
            <a:avLst/>
          </a:prstGeom>
        </p:spPr>
      </p:pic>
    </p:spTree>
    <p:extLst>
      <p:ext uri="{BB962C8B-B14F-4D97-AF65-F5344CB8AC3E}">
        <p14:creationId xmlns:p14="http://schemas.microsoft.com/office/powerpoint/2010/main" val="138233044"/>
      </p:ext>
    </p:extLst>
  </p:cSld>
  <p:clrMapOvr>
    <a:masterClrMapping/>
  </p:clrMapOvr>
  <mc:AlternateContent xmlns:mc="http://schemas.openxmlformats.org/markup-compatibility/2006">
    <mc:Choice xmlns:p14="http://schemas.microsoft.com/office/powerpoint/2010/main" Requires="p14">
      <p:transition spd="slow" p14:dur="2000" advTm="39000"/>
    </mc:Choice>
    <mc:Fallback>
      <p:transition spd="slow" advTm="39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76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16521" y="254977"/>
            <a:ext cx="8409789" cy="492443"/>
          </a:xfrm>
          <a:prstGeom prst="rect">
            <a:avLst/>
          </a:prstGeom>
          <a:noFill/>
        </p:spPr>
        <p:txBody>
          <a:bodyPr wrap="square" rtlCol="0">
            <a:spAutoFit/>
          </a:bodyPr>
          <a:lstStyle/>
          <a:p>
            <a:r>
              <a:rPr kumimoji="1" lang="ja-JP" altLang="en-US" sz="2600" b="1" dirty="0"/>
              <a:t>３．富士市胃がん検診</a:t>
            </a:r>
            <a:r>
              <a:rPr kumimoji="1" lang="en-US" altLang="ja-JP" sz="2600" b="1" dirty="0"/>
              <a:t>(</a:t>
            </a:r>
            <a:r>
              <a:rPr kumimoji="1" lang="ja-JP" altLang="en-US" sz="2600" b="1" dirty="0"/>
              <a:t>胃内視鏡</a:t>
            </a:r>
            <a:r>
              <a:rPr kumimoji="1" lang="en-US" altLang="ja-JP" sz="2600" b="1" dirty="0"/>
              <a:t>)</a:t>
            </a:r>
            <a:r>
              <a:rPr kumimoji="1" lang="ja-JP" altLang="en-US" sz="2600" b="1" dirty="0"/>
              <a:t>の手引き改訂について</a:t>
            </a:r>
          </a:p>
        </p:txBody>
      </p:sp>
      <p:sp>
        <p:nvSpPr>
          <p:cNvPr id="3" name="テキスト ボックス 2"/>
          <p:cNvSpPr txBox="1"/>
          <p:nvPr/>
        </p:nvSpPr>
        <p:spPr>
          <a:xfrm>
            <a:off x="316522" y="1696916"/>
            <a:ext cx="8669216" cy="1631216"/>
          </a:xfrm>
          <a:prstGeom prst="rect">
            <a:avLst/>
          </a:prstGeom>
          <a:noFill/>
        </p:spPr>
        <p:txBody>
          <a:bodyPr wrap="square" rtlCol="0">
            <a:spAutoFit/>
          </a:bodyPr>
          <a:lstStyle/>
          <a:p>
            <a:r>
              <a:rPr kumimoji="1" lang="ja-JP" altLang="en-US" sz="2000" dirty="0"/>
              <a:t>対象年齢の拡大と検診票の切り替えに伴い、富士市胃がん検診</a:t>
            </a:r>
            <a:r>
              <a:rPr kumimoji="1" lang="en-US" altLang="ja-JP" sz="2000" dirty="0"/>
              <a:t>(</a:t>
            </a:r>
            <a:r>
              <a:rPr kumimoji="1" lang="ja-JP" altLang="en-US" sz="2000" dirty="0"/>
              <a:t>胃内視鏡</a:t>
            </a:r>
            <a:r>
              <a:rPr kumimoji="1" lang="en-US" altLang="ja-JP" sz="2000" dirty="0"/>
              <a:t>)</a:t>
            </a:r>
            <a:r>
              <a:rPr kumimoji="1" lang="ja-JP" altLang="en-US" sz="2000" dirty="0"/>
              <a:t>の手引きの改訂を行いました。</a:t>
            </a:r>
            <a:endParaRPr kumimoji="1" lang="en-US" altLang="ja-JP" sz="2000" dirty="0"/>
          </a:p>
          <a:p>
            <a:endParaRPr kumimoji="1" lang="en-US" altLang="ja-JP" sz="2000" dirty="0"/>
          </a:p>
          <a:p>
            <a:r>
              <a:rPr kumimoji="1" lang="ja-JP" altLang="en-US" sz="2000" dirty="0"/>
              <a:t>令和８年度より、新しい手引きを確認の上、検診を実施してください。</a:t>
            </a:r>
            <a:endParaRPr kumimoji="1" lang="en-US" altLang="ja-JP" sz="2000" dirty="0"/>
          </a:p>
          <a:p>
            <a:endParaRPr kumimoji="1" lang="ja-JP" altLang="en-US" sz="2000" dirty="0"/>
          </a:p>
        </p:txBody>
      </p:sp>
      <p:pic>
        <p:nvPicPr>
          <p:cNvPr id="4" name="SlideVoice-004">
            <a:hlinkClick r:id="" action="ppaction://media"/>
            <a:extLst>
              <a:ext uri="{FF2B5EF4-FFF2-40B4-BE49-F238E27FC236}">
                <a16:creationId xmlns:a16="http://schemas.microsoft.com/office/drawing/2014/main" id="{0D84431B-AB36-08FB-3034-6BC0785E7B9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0"/>
            <a:ext cx="254000" cy="254000"/>
          </a:xfrm>
          <a:prstGeom prst="rect">
            <a:avLst/>
          </a:prstGeom>
        </p:spPr>
      </p:pic>
    </p:spTree>
    <p:extLst>
      <p:ext uri="{BB962C8B-B14F-4D97-AF65-F5344CB8AC3E}">
        <p14:creationId xmlns:p14="http://schemas.microsoft.com/office/powerpoint/2010/main" val="2793430678"/>
      </p:ext>
    </p:extLst>
  </p:cSld>
  <p:clrMapOvr>
    <a:masterClrMapping/>
  </p:clrMapOvr>
  <mc:AlternateContent xmlns:mc="http://schemas.openxmlformats.org/markup-compatibility/2006">
    <mc:Choice xmlns:p14="http://schemas.microsoft.com/office/powerpoint/2010/main" Requires="p14">
      <p:transition spd="slow" p14:dur="2000" advTm="24000"/>
    </mc:Choice>
    <mc:Fallback>
      <p:transition spd="slow" advTm="2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46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167</TotalTime>
  <Words>492</Words>
  <Application>Microsoft Office PowerPoint</Application>
  <PresentationFormat>画面に合わせる (4:3)</PresentationFormat>
  <Paragraphs>48</Paragraphs>
  <Slides>4</Slides>
  <Notes>4</Notes>
  <HiddenSlides>0</HiddenSlides>
  <MMClips>4</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vt:i4>
      </vt:variant>
    </vt:vector>
  </HeadingPairs>
  <TitlesOfParts>
    <vt:vector size="9" baseType="lpstr">
      <vt:lpstr>游ゴシック</vt:lpstr>
      <vt:lpstr>Arial</vt:lpstr>
      <vt:lpstr>Calibri</vt:lpstr>
      <vt:lpstr>Calibri Light</vt:lpstr>
      <vt:lpstr>Office テーマ</vt:lpstr>
      <vt:lpstr>令和８年度　 書式の変更点について</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令和７年度変更点について</dc:title>
  <dc:creator>いちかわ　みづき</dc:creator>
  <cp:lastModifiedBy>いちかわ　みづき</cp:lastModifiedBy>
  <cp:revision>27</cp:revision>
  <cp:lastPrinted>2026-04-15T04:26:05Z</cp:lastPrinted>
  <dcterms:created xsi:type="dcterms:W3CDTF">2025-04-10T04:29:56Z</dcterms:created>
  <dcterms:modified xsi:type="dcterms:W3CDTF">2026-04-16T08:34:40Z</dcterms:modified>
</cp:coreProperties>
</file>