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
  </p:notesMasterIdLst>
  <p:handoutMasterIdLst>
    <p:handoutMasterId r:id="rId8"/>
  </p:handoutMasterIdLst>
  <p:sldIdLst>
    <p:sldId id="256" r:id="rId2"/>
    <p:sldId id="258" r:id="rId3"/>
    <p:sldId id="264" r:id="rId4"/>
    <p:sldId id="265" r:id="rId5"/>
    <p:sldId id="266" r:id="rId6"/>
  </p:sldIdLst>
  <p:sldSz cx="9144000" cy="6858000" type="screen4x3"/>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9150" autoAdjust="0"/>
  </p:normalViewPr>
  <p:slideViewPr>
    <p:cSldViewPr snapToGrid="0">
      <p:cViewPr varScale="1">
        <p:scale>
          <a:sx n="88" d="100"/>
          <a:sy n="88" d="100"/>
        </p:scale>
        <p:origin x="2274"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2949786" cy="49869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55839" y="1"/>
            <a:ext cx="2949786" cy="498693"/>
          </a:xfrm>
          <a:prstGeom prst="rect">
            <a:avLst/>
          </a:prstGeom>
        </p:spPr>
        <p:txBody>
          <a:bodyPr vert="horz" lIns="91440" tIns="45720" rIns="91440" bIns="45720" rtlCol="0"/>
          <a:lstStyle>
            <a:lvl1pPr algn="r">
              <a:defRPr sz="1200"/>
            </a:lvl1pPr>
          </a:lstStyle>
          <a:p>
            <a:fld id="{D312DCF5-904D-43F4-8E0E-D5AC6FB6C10F}" type="datetimeFigureOut">
              <a:rPr kumimoji="1" lang="ja-JP" altLang="en-US" smtClean="0"/>
              <a:t>2026/4/17</a:t>
            </a:fld>
            <a:endParaRPr kumimoji="1" lang="ja-JP" altLang="en-US"/>
          </a:p>
        </p:txBody>
      </p:sp>
      <p:sp>
        <p:nvSpPr>
          <p:cNvPr id="4" name="フッター プレースホルダー 3"/>
          <p:cNvSpPr>
            <a:spLocks noGrp="1"/>
          </p:cNvSpPr>
          <p:nvPr>
            <p:ph type="ftr" sz="quarter" idx="2"/>
          </p:nvPr>
        </p:nvSpPr>
        <p:spPr>
          <a:xfrm>
            <a:off x="0" y="9440648"/>
            <a:ext cx="2949786" cy="498691"/>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55839" y="9440648"/>
            <a:ext cx="2949786" cy="498691"/>
          </a:xfrm>
          <a:prstGeom prst="rect">
            <a:avLst/>
          </a:prstGeom>
        </p:spPr>
        <p:txBody>
          <a:bodyPr vert="horz" lIns="91440" tIns="45720" rIns="91440" bIns="45720" rtlCol="0" anchor="b"/>
          <a:lstStyle>
            <a:lvl1pPr algn="r">
              <a:defRPr sz="1200"/>
            </a:lvl1pPr>
          </a:lstStyle>
          <a:p>
            <a:fld id="{538695E1-B656-4736-B69B-158F47F8648C}" type="slidenum">
              <a:rPr kumimoji="1" lang="ja-JP" altLang="en-US" smtClean="0"/>
              <a:t>‹#›</a:t>
            </a:fld>
            <a:endParaRPr kumimoji="1" lang="ja-JP" altLang="en-US"/>
          </a:p>
        </p:txBody>
      </p:sp>
    </p:spTree>
    <p:extLst>
      <p:ext uri="{BB962C8B-B14F-4D97-AF65-F5344CB8AC3E}">
        <p14:creationId xmlns:p14="http://schemas.microsoft.com/office/powerpoint/2010/main" val="8694549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2949678" cy="49835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5348" y="1"/>
            <a:ext cx="2950765" cy="498358"/>
          </a:xfrm>
          <a:prstGeom prst="rect">
            <a:avLst/>
          </a:prstGeom>
        </p:spPr>
        <p:txBody>
          <a:bodyPr vert="horz" lIns="91440" tIns="45720" rIns="91440" bIns="45720" rtlCol="0"/>
          <a:lstStyle>
            <a:lvl1pPr algn="r">
              <a:defRPr sz="1200"/>
            </a:lvl1pPr>
          </a:lstStyle>
          <a:p>
            <a:fld id="{1B7A425C-9AE1-48B7-B520-F7135DDA60D7}" type="datetimeFigureOut">
              <a:rPr kumimoji="1" lang="ja-JP" altLang="en-US" smtClean="0"/>
              <a:t>2026/4/17</a:t>
            </a:fld>
            <a:endParaRPr kumimoji="1" lang="ja-JP" altLang="en-US"/>
          </a:p>
        </p:txBody>
      </p:sp>
      <p:sp>
        <p:nvSpPr>
          <p:cNvPr id="4" name="スライド イメージ プレースホルダー 3"/>
          <p:cNvSpPr>
            <a:spLocks noGrp="1" noRot="1" noChangeAspect="1"/>
          </p:cNvSpPr>
          <p:nvPr>
            <p:ph type="sldImg" idx="2"/>
          </p:nvPr>
        </p:nvSpPr>
        <p:spPr>
          <a:xfrm>
            <a:off x="1168400" y="1243013"/>
            <a:ext cx="4470400" cy="33528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0611" y="4784234"/>
            <a:ext cx="5445978" cy="3912687"/>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981"/>
            <a:ext cx="2949678" cy="49835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5348" y="9440981"/>
            <a:ext cx="2950765" cy="498357"/>
          </a:xfrm>
          <a:prstGeom prst="rect">
            <a:avLst/>
          </a:prstGeom>
        </p:spPr>
        <p:txBody>
          <a:bodyPr vert="horz" lIns="91440" tIns="45720" rIns="91440" bIns="45720" rtlCol="0" anchor="b"/>
          <a:lstStyle>
            <a:lvl1pPr algn="r">
              <a:defRPr sz="1200"/>
            </a:lvl1pPr>
          </a:lstStyle>
          <a:p>
            <a:fld id="{9D1A4891-7217-4AF6-8F8E-63C963ABE945}" type="slidenum">
              <a:rPr kumimoji="1" lang="ja-JP" altLang="en-US" smtClean="0"/>
              <a:t>‹#›</a:t>
            </a:fld>
            <a:endParaRPr kumimoji="1" lang="ja-JP" altLang="en-US"/>
          </a:p>
        </p:txBody>
      </p:sp>
    </p:spTree>
    <p:extLst>
      <p:ext uri="{BB962C8B-B14F-4D97-AF65-F5344CB8AC3E}">
        <p14:creationId xmlns:p14="http://schemas.microsoft.com/office/powerpoint/2010/main" val="1049798272"/>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a:p>
          <a:p>
            <a:r>
              <a:rPr kumimoji="1" lang="ja-JP" altLang="en-US"/>
              <a:t>がん</a:t>
            </a:r>
            <a:r>
              <a:rPr kumimoji="1" lang="ja-JP" altLang="en-US" dirty="0"/>
              <a:t>検診対象者の変更点についての説明です。</a:t>
            </a:r>
            <a:endParaRPr kumimoji="1" lang="en-US" altLang="ja-JP" dirty="0"/>
          </a:p>
          <a:p>
            <a:r>
              <a:rPr kumimoji="1" lang="ja-JP" altLang="en-US" dirty="0"/>
              <a:t>内容はさん点です。</a:t>
            </a:r>
          </a:p>
        </p:txBody>
      </p:sp>
      <p:sp>
        <p:nvSpPr>
          <p:cNvPr id="4" name="スライド番号プレースホルダー 3"/>
          <p:cNvSpPr>
            <a:spLocks noGrp="1"/>
          </p:cNvSpPr>
          <p:nvPr>
            <p:ph type="sldNum" sz="quarter" idx="10"/>
          </p:nvPr>
        </p:nvSpPr>
        <p:spPr/>
        <p:txBody>
          <a:bodyPr/>
          <a:lstStyle/>
          <a:p>
            <a:fld id="{9D1A4891-7217-4AF6-8F8E-63C963ABE945}" type="slidenum">
              <a:rPr kumimoji="1" lang="ja-JP" altLang="en-US" smtClean="0"/>
              <a:t>1</a:t>
            </a:fld>
            <a:endParaRPr kumimoji="1" lang="ja-JP" altLang="en-US"/>
          </a:p>
        </p:txBody>
      </p:sp>
    </p:spTree>
    <p:extLst>
      <p:ext uri="{BB962C8B-B14F-4D97-AF65-F5344CB8AC3E}">
        <p14:creationId xmlns:p14="http://schemas.microsoft.com/office/powerpoint/2010/main" val="41150607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まず、　検診対象年齢の変更（引き上げ）についてです。</a:t>
            </a:r>
            <a:endParaRPr kumimoji="1" lang="en-US" altLang="ja-JP" dirty="0"/>
          </a:p>
          <a:p>
            <a:r>
              <a:rPr kumimoji="1" lang="ja-JP" altLang="en-US" dirty="0"/>
              <a:t>大腸がん検診、胃がんリスク検診、肝炎ウイルス検診、結核・肺がん検診の対象年齢は、３９歳以上となります。</a:t>
            </a:r>
            <a:endParaRPr kumimoji="1" lang="en-US" altLang="ja-JP" dirty="0"/>
          </a:p>
          <a:p>
            <a:r>
              <a:rPr kumimoji="1" lang="ja-JP" altLang="en-US" dirty="0"/>
              <a:t>これに基づき、がん検診等受診券を発行しています。</a:t>
            </a:r>
            <a:endParaRPr kumimoji="1" lang="en-US" altLang="ja-JP" dirty="0"/>
          </a:p>
        </p:txBody>
      </p:sp>
      <p:sp>
        <p:nvSpPr>
          <p:cNvPr id="4" name="スライド番号プレースホルダー 3"/>
          <p:cNvSpPr>
            <a:spLocks noGrp="1"/>
          </p:cNvSpPr>
          <p:nvPr>
            <p:ph type="sldNum" sz="quarter" idx="10"/>
          </p:nvPr>
        </p:nvSpPr>
        <p:spPr/>
        <p:txBody>
          <a:bodyPr/>
          <a:lstStyle/>
          <a:p>
            <a:fld id="{1DC6DA19-244F-44C1-B949-79994B07D361}" type="slidenum">
              <a:rPr kumimoji="1" lang="ja-JP" altLang="en-US" smtClean="0"/>
              <a:t>2</a:t>
            </a:fld>
            <a:endParaRPr kumimoji="1" lang="ja-JP" altLang="en-US"/>
          </a:p>
        </p:txBody>
      </p:sp>
    </p:spTree>
    <p:extLst>
      <p:ext uri="{BB962C8B-B14F-4D97-AF65-F5344CB8AC3E}">
        <p14:creationId xmlns:p14="http://schemas.microsoft.com/office/powerpoint/2010/main" val="1510367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次に胃内視鏡検診の対象者についてです。</a:t>
            </a:r>
            <a:endParaRPr kumimoji="1" lang="en-US" altLang="ja-JP" dirty="0"/>
          </a:p>
          <a:p>
            <a:endParaRPr kumimoji="1" lang="en-US" altLang="ja-JP" dirty="0"/>
          </a:p>
          <a:p>
            <a:r>
              <a:rPr kumimoji="1" lang="ja-JP" altLang="en-US" dirty="0"/>
              <a:t>胃内視鏡検診は、対象年齢を拡大しました。</a:t>
            </a:r>
            <a:endParaRPr kumimoji="1" lang="en-US" altLang="ja-JP" dirty="0"/>
          </a:p>
          <a:p>
            <a:r>
              <a:rPr kumimoji="1" lang="ja-JP" altLang="en-US" dirty="0"/>
              <a:t>５０歳から７４歳の人で２年に１回となります。</a:t>
            </a:r>
            <a:endParaRPr kumimoji="1" lang="en-US" altLang="ja-JP" dirty="0"/>
          </a:p>
          <a:p>
            <a:endParaRPr kumimoji="1" lang="en-US" altLang="ja-JP" dirty="0"/>
          </a:p>
          <a:p>
            <a:endParaRPr kumimoji="1" lang="en-US" altLang="ja-JP" dirty="0"/>
          </a:p>
          <a:p>
            <a:endParaRPr kumimoji="1" lang="en-US" altLang="ja-JP" dirty="0"/>
          </a:p>
        </p:txBody>
      </p:sp>
      <p:sp>
        <p:nvSpPr>
          <p:cNvPr id="4" name="スライド番号プレースホルダー 3"/>
          <p:cNvSpPr>
            <a:spLocks noGrp="1"/>
          </p:cNvSpPr>
          <p:nvPr>
            <p:ph type="sldNum" sz="quarter" idx="10"/>
          </p:nvPr>
        </p:nvSpPr>
        <p:spPr/>
        <p:txBody>
          <a:bodyPr/>
          <a:lstStyle/>
          <a:p>
            <a:fld id="{9D1A4891-7217-4AF6-8F8E-63C963ABE945}" type="slidenum">
              <a:rPr kumimoji="1" lang="ja-JP" altLang="en-US" smtClean="0"/>
              <a:t>3</a:t>
            </a:fld>
            <a:endParaRPr kumimoji="1" lang="ja-JP" altLang="en-US"/>
          </a:p>
        </p:txBody>
      </p:sp>
    </p:spTree>
    <p:extLst>
      <p:ext uri="{BB962C8B-B14F-4D97-AF65-F5344CB8AC3E}">
        <p14:creationId xmlns:p14="http://schemas.microsoft.com/office/powerpoint/2010/main" val="18778094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最後に令和８年度からの前立腺がん検診についてです。</a:t>
            </a:r>
            <a:endParaRPr kumimoji="1" lang="en-US" altLang="ja-JP" dirty="0"/>
          </a:p>
          <a:p>
            <a:endParaRPr kumimoji="1" lang="en-US" altLang="ja-JP" dirty="0"/>
          </a:p>
          <a:p>
            <a:r>
              <a:rPr kumimoji="1" lang="ja-JP" altLang="en-US" dirty="0"/>
              <a:t>まず、前立腺がん検診の検診対象者が変更になりました。</a:t>
            </a:r>
            <a:endParaRPr kumimoji="1" lang="en-US" altLang="ja-JP" dirty="0"/>
          </a:p>
          <a:p>
            <a:r>
              <a:rPr kumimoji="1" lang="ja-JP" altLang="en-US" dirty="0"/>
              <a:t>対象者は当該年度に</a:t>
            </a:r>
            <a:r>
              <a:rPr kumimoji="1" lang="en-US" altLang="ja-JP" dirty="0"/>
              <a:t>50</a:t>
            </a:r>
            <a:r>
              <a:rPr kumimoji="1" lang="ja-JP" altLang="en-US" dirty="0"/>
              <a:t>歳、</a:t>
            </a:r>
            <a:r>
              <a:rPr kumimoji="1" lang="en-US" altLang="ja-JP" dirty="0"/>
              <a:t>55</a:t>
            </a:r>
            <a:r>
              <a:rPr kumimoji="1" lang="ja-JP" altLang="en-US" dirty="0"/>
              <a:t>歳に到達する者、</a:t>
            </a:r>
            <a:r>
              <a:rPr kumimoji="1" lang="en-US" altLang="ja-JP" dirty="0"/>
              <a:t>60</a:t>
            </a:r>
            <a:r>
              <a:rPr kumimoji="1" lang="ja-JP" altLang="en-US" dirty="0"/>
              <a:t>歳以降は隔年になります。</a:t>
            </a:r>
            <a:endParaRPr kumimoji="1" lang="en-US" altLang="ja-JP" dirty="0"/>
          </a:p>
          <a:p>
            <a:endParaRPr kumimoji="1" lang="en-US" altLang="ja-JP" dirty="0"/>
          </a:p>
          <a:p>
            <a:r>
              <a:rPr kumimoji="1" lang="ja-JP" altLang="en-US" dirty="0"/>
              <a:t>前立腺がん検診は国の指針外の検診であり、検診対象者は決められていません。</a:t>
            </a:r>
            <a:endParaRPr kumimoji="1" lang="en-US" altLang="ja-JP" dirty="0"/>
          </a:p>
          <a:p>
            <a:r>
              <a:rPr kumimoji="1" lang="ja-JP" altLang="en-US" dirty="0"/>
              <a:t>昨年度より前立腺がん検診委員会に諮り、対象者の見直しを行いました。</a:t>
            </a:r>
          </a:p>
        </p:txBody>
      </p:sp>
      <p:sp>
        <p:nvSpPr>
          <p:cNvPr id="4" name="スライド番号プレースホルダー 3"/>
          <p:cNvSpPr>
            <a:spLocks noGrp="1"/>
          </p:cNvSpPr>
          <p:nvPr>
            <p:ph type="sldNum" sz="quarter" idx="5"/>
          </p:nvPr>
        </p:nvSpPr>
        <p:spPr/>
        <p:txBody>
          <a:bodyPr/>
          <a:lstStyle/>
          <a:p>
            <a:fld id="{9D1A4891-7217-4AF6-8F8E-63C963ABE945}" type="slidenum">
              <a:rPr kumimoji="1" lang="ja-JP" altLang="en-US" smtClean="0"/>
              <a:t>4</a:t>
            </a:fld>
            <a:endParaRPr kumimoji="1" lang="ja-JP" altLang="en-US"/>
          </a:p>
        </p:txBody>
      </p:sp>
    </p:spTree>
    <p:extLst>
      <p:ext uri="{BB962C8B-B14F-4D97-AF65-F5344CB8AC3E}">
        <p14:creationId xmlns:p14="http://schemas.microsoft.com/office/powerpoint/2010/main" val="24757445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前立腺がん検診実施医療機関には、この資料をパウチして配布していますので、確認をお願いいたします。</a:t>
            </a:r>
            <a:endParaRPr kumimoji="1" lang="en-US" altLang="ja-JP" dirty="0"/>
          </a:p>
          <a:p>
            <a:endParaRPr kumimoji="1" lang="en-US" altLang="ja-JP" dirty="0"/>
          </a:p>
          <a:p>
            <a:r>
              <a:rPr kumimoji="1" lang="ja-JP" altLang="en-US" dirty="0"/>
              <a:t>検診の結果、要精密検査対象者には、精密検査を受診することを勧め、</a:t>
            </a:r>
            <a:endParaRPr kumimoji="1" lang="en-US" altLang="ja-JP" dirty="0"/>
          </a:p>
          <a:p>
            <a:r>
              <a:rPr kumimoji="1" lang="ja-JP" altLang="en-US" dirty="0"/>
              <a:t>経過観察として前立腺がん検診を受診することを勧めないようにお願いします。</a:t>
            </a:r>
            <a:endParaRPr kumimoji="1" lang="en-US" altLang="ja-JP" dirty="0"/>
          </a:p>
          <a:p>
            <a:endParaRPr kumimoji="1" lang="en-US" altLang="ja-JP" dirty="0"/>
          </a:p>
          <a:p>
            <a:r>
              <a:rPr kumimoji="1" lang="ja-JP" altLang="en-US" dirty="0"/>
              <a:t>また、市からも精密検査未受診者に対して受診勧奨を行います。</a:t>
            </a:r>
            <a:endParaRPr kumimoji="1" lang="en-US" altLang="ja-JP" dirty="0"/>
          </a:p>
          <a:p>
            <a:r>
              <a:rPr kumimoji="1" lang="ja-JP" altLang="en-US" dirty="0"/>
              <a:t>一次検診実施医療機関にも調査がいく場合があります</a:t>
            </a:r>
            <a:r>
              <a:rPr kumimoji="1" lang="ja-JP" altLang="en-US"/>
              <a:t>ので、その際はご協力ください</a:t>
            </a:r>
            <a:r>
              <a:rPr kumimoji="1" lang="ja-JP" altLang="en-US" dirty="0"/>
              <a:t>。</a:t>
            </a:r>
            <a:endParaRPr kumimoji="1" lang="en-US" altLang="ja-JP" dirty="0"/>
          </a:p>
        </p:txBody>
      </p:sp>
      <p:sp>
        <p:nvSpPr>
          <p:cNvPr id="4" name="スライド番号プレースホルダー 3"/>
          <p:cNvSpPr>
            <a:spLocks noGrp="1"/>
          </p:cNvSpPr>
          <p:nvPr>
            <p:ph type="sldNum" sz="quarter" idx="5"/>
          </p:nvPr>
        </p:nvSpPr>
        <p:spPr/>
        <p:txBody>
          <a:bodyPr/>
          <a:lstStyle/>
          <a:p>
            <a:fld id="{9D1A4891-7217-4AF6-8F8E-63C963ABE945}" type="slidenum">
              <a:rPr kumimoji="1" lang="ja-JP" altLang="en-US" smtClean="0"/>
              <a:t>5</a:t>
            </a:fld>
            <a:endParaRPr kumimoji="1" lang="ja-JP" altLang="en-US"/>
          </a:p>
        </p:txBody>
      </p:sp>
    </p:spTree>
    <p:extLst>
      <p:ext uri="{BB962C8B-B14F-4D97-AF65-F5344CB8AC3E}">
        <p14:creationId xmlns:p14="http://schemas.microsoft.com/office/powerpoint/2010/main" val="24827621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C234B265-D380-4119-B149-68F80940D0D6}" type="datetimeFigureOut">
              <a:rPr kumimoji="1" lang="ja-JP" altLang="en-US" smtClean="0"/>
              <a:t>2026/4/17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AA0C4FFC-6264-45C0-AC13-8C6AFD55EF47}" type="slidenum">
              <a:rPr kumimoji="1" lang="ja-JP" altLang="en-US" smtClean="0"/>
              <a:t>‹#›</a:t>
            </a:fld>
            <a:endParaRPr kumimoji="1" lang="ja-JP" altLang="en-US"/>
          </a:p>
        </p:txBody>
      </p:sp>
    </p:spTree>
    <p:extLst>
      <p:ext uri="{BB962C8B-B14F-4D97-AF65-F5344CB8AC3E}">
        <p14:creationId xmlns:p14="http://schemas.microsoft.com/office/powerpoint/2010/main" val="15002433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C234B265-D380-4119-B149-68F80940D0D6}" type="datetimeFigureOut">
              <a:rPr kumimoji="1" lang="ja-JP" altLang="en-US" smtClean="0"/>
              <a:t>2026/4/17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AA0C4FFC-6264-45C0-AC13-8C6AFD55EF47}" type="slidenum">
              <a:rPr kumimoji="1" lang="ja-JP" altLang="en-US" smtClean="0"/>
              <a:t>‹#›</a:t>
            </a:fld>
            <a:endParaRPr kumimoji="1" lang="ja-JP" altLang="en-US"/>
          </a:p>
        </p:txBody>
      </p:sp>
    </p:spTree>
    <p:extLst>
      <p:ext uri="{BB962C8B-B14F-4D97-AF65-F5344CB8AC3E}">
        <p14:creationId xmlns:p14="http://schemas.microsoft.com/office/powerpoint/2010/main" val="16255281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C234B265-D380-4119-B149-68F80940D0D6}" type="datetimeFigureOut">
              <a:rPr kumimoji="1" lang="ja-JP" altLang="en-US" smtClean="0"/>
              <a:t>2026/4/17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AA0C4FFC-6264-45C0-AC13-8C6AFD55EF47}" type="slidenum">
              <a:rPr kumimoji="1" lang="ja-JP" altLang="en-US" smtClean="0"/>
              <a:t>‹#›</a:t>
            </a:fld>
            <a:endParaRPr kumimoji="1" lang="ja-JP" altLang="en-US"/>
          </a:p>
        </p:txBody>
      </p:sp>
    </p:spTree>
    <p:extLst>
      <p:ext uri="{BB962C8B-B14F-4D97-AF65-F5344CB8AC3E}">
        <p14:creationId xmlns:p14="http://schemas.microsoft.com/office/powerpoint/2010/main" val="39592270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C234B265-D380-4119-B149-68F80940D0D6}" type="datetimeFigureOut">
              <a:rPr kumimoji="1" lang="ja-JP" altLang="en-US" smtClean="0"/>
              <a:t>2026/4/17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AA0C4FFC-6264-45C0-AC13-8C6AFD55EF47}" type="slidenum">
              <a:rPr kumimoji="1" lang="ja-JP" altLang="en-US" smtClean="0"/>
              <a:t>‹#›</a:t>
            </a:fld>
            <a:endParaRPr kumimoji="1" lang="ja-JP" altLang="en-US"/>
          </a:p>
        </p:txBody>
      </p:sp>
    </p:spTree>
    <p:extLst>
      <p:ext uri="{BB962C8B-B14F-4D97-AF65-F5344CB8AC3E}">
        <p14:creationId xmlns:p14="http://schemas.microsoft.com/office/powerpoint/2010/main" val="36114913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C234B265-D380-4119-B149-68F80940D0D6}" type="datetimeFigureOut">
              <a:rPr kumimoji="1" lang="ja-JP" altLang="en-US" smtClean="0"/>
              <a:t>2026/4/17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AA0C4FFC-6264-45C0-AC13-8C6AFD55EF47}" type="slidenum">
              <a:rPr kumimoji="1" lang="ja-JP" altLang="en-US" smtClean="0"/>
              <a:t>‹#›</a:t>
            </a:fld>
            <a:endParaRPr kumimoji="1" lang="ja-JP" altLang="en-US"/>
          </a:p>
        </p:txBody>
      </p:sp>
    </p:spTree>
    <p:extLst>
      <p:ext uri="{BB962C8B-B14F-4D97-AF65-F5344CB8AC3E}">
        <p14:creationId xmlns:p14="http://schemas.microsoft.com/office/powerpoint/2010/main" val="2317087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C234B265-D380-4119-B149-68F80940D0D6}" type="datetimeFigureOut">
              <a:rPr kumimoji="1" lang="ja-JP" altLang="en-US" smtClean="0"/>
              <a:t>2026/4/17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AA0C4FFC-6264-45C0-AC13-8C6AFD55EF47}" type="slidenum">
              <a:rPr kumimoji="1" lang="ja-JP" altLang="en-US" smtClean="0"/>
              <a:t>‹#›</a:t>
            </a:fld>
            <a:endParaRPr kumimoji="1" lang="ja-JP" altLang="en-US"/>
          </a:p>
        </p:txBody>
      </p:sp>
    </p:spTree>
    <p:extLst>
      <p:ext uri="{BB962C8B-B14F-4D97-AF65-F5344CB8AC3E}">
        <p14:creationId xmlns:p14="http://schemas.microsoft.com/office/powerpoint/2010/main" val="35669997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C234B265-D380-4119-B149-68F80940D0D6}" type="datetimeFigureOut">
              <a:rPr kumimoji="1" lang="ja-JP" altLang="en-US" smtClean="0"/>
              <a:t>2026/4/17</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AA0C4FFC-6264-45C0-AC13-8C6AFD55EF47}" type="slidenum">
              <a:rPr kumimoji="1" lang="ja-JP" altLang="en-US" smtClean="0"/>
              <a:t>‹#›</a:t>
            </a:fld>
            <a:endParaRPr kumimoji="1" lang="ja-JP" altLang="en-US"/>
          </a:p>
        </p:txBody>
      </p:sp>
    </p:spTree>
    <p:extLst>
      <p:ext uri="{BB962C8B-B14F-4D97-AF65-F5344CB8AC3E}">
        <p14:creationId xmlns:p14="http://schemas.microsoft.com/office/powerpoint/2010/main" val="27159325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C234B265-D380-4119-B149-68F80940D0D6}" type="datetimeFigureOut">
              <a:rPr kumimoji="1" lang="ja-JP" altLang="en-US" smtClean="0"/>
              <a:t>2026/4/17</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AA0C4FFC-6264-45C0-AC13-8C6AFD55EF47}" type="slidenum">
              <a:rPr kumimoji="1" lang="ja-JP" altLang="en-US" smtClean="0"/>
              <a:t>‹#›</a:t>
            </a:fld>
            <a:endParaRPr kumimoji="1" lang="ja-JP" altLang="en-US"/>
          </a:p>
        </p:txBody>
      </p:sp>
    </p:spTree>
    <p:extLst>
      <p:ext uri="{BB962C8B-B14F-4D97-AF65-F5344CB8AC3E}">
        <p14:creationId xmlns:p14="http://schemas.microsoft.com/office/powerpoint/2010/main" val="683089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34B265-D380-4119-B149-68F80940D0D6}" type="datetimeFigureOut">
              <a:rPr kumimoji="1" lang="ja-JP" altLang="en-US" smtClean="0"/>
              <a:t>2026/4/17</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AA0C4FFC-6264-45C0-AC13-8C6AFD55EF47}" type="slidenum">
              <a:rPr kumimoji="1" lang="ja-JP" altLang="en-US" smtClean="0"/>
              <a:t>‹#›</a:t>
            </a:fld>
            <a:endParaRPr kumimoji="1" lang="ja-JP" altLang="en-US"/>
          </a:p>
        </p:txBody>
      </p:sp>
    </p:spTree>
    <p:extLst>
      <p:ext uri="{BB962C8B-B14F-4D97-AF65-F5344CB8AC3E}">
        <p14:creationId xmlns:p14="http://schemas.microsoft.com/office/powerpoint/2010/main" val="36586128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C234B265-D380-4119-B149-68F80940D0D6}" type="datetimeFigureOut">
              <a:rPr kumimoji="1" lang="ja-JP" altLang="en-US" smtClean="0"/>
              <a:t>2026/4/17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AA0C4FFC-6264-45C0-AC13-8C6AFD55EF47}" type="slidenum">
              <a:rPr kumimoji="1" lang="ja-JP" altLang="en-US" smtClean="0"/>
              <a:t>‹#›</a:t>
            </a:fld>
            <a:endParaRPr kumimoji="1" lang="ja-JP" altLang="en-US"/>
          </a:p>
        </p:txBody>
      </p:sp>
    </p:spTree>
    <p:extLst>
      <p:ext uri="{BB962C8B-B14F-4D97-AF65-F5344CB8AC3E}">
        <p14:creationId xmlns:p14="http://schemas.microsoft.com/office/powerpoint/2010/main" val="1130736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C234B265-D380-4119-B149-68F80940D0D6}" type="datetimeFigureOut">
              <a:rPr kumimoji="1" lang="ja-JP" altLang="en-US" smtClean="0"/>
              <a:t>2026/4/17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AA0C4FFC-6264-45C0-AC13-8C6AFD55EF47}" type="slidenum">
              <a:rPr kumimoji="1" lang="ja-JP" altLang="en-US" smtClean="0"/>
              <a:t>‹#›</a:t>
            </a:fld>
            <a:endParaRPr kumimoji="1" lang="ja-JP" altLang="en-US"/>
          </a:p>
        </p:txBody>
      </p:sp>
    </p:spTree>
    <p:extLst>
      <p:ext uri="{BB962C8B-B14F-4D97-AF65-F5344CB8AC3E}">
        <p14:creationId xmlns:p14="http://schemas.microsoft.com/office/powerpoint/2010/main" val="18826294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34B265-D380-4119-B149-68F80940D0D6}" type="datetimeFigureOut">
              <a:rPr kumimoji="1" lang="ja-JP" altLang="en-US" smtClean="0"/>
              <a:t>2026/4/17</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0C4FFC-6264-45C0-AC13-8C6AFD55EF47}" type="slidenum">
              <a:rPr kumimoji="1" lang="ja-JP" altLang="en-US" smtClean="0"/>
              <a:t>‹#›</a:t>
            </a:fld>
            <a:endParaRPr kumimoji="1" lang="ja-JP" altLang="en-US"/>
          </a:p>
        </p:txBody>
      </p:sp>
    </p:spTree>
    <p:extLst>
      <p:ext uri="{BB962C8B-B14F-4D97-AF65-F5344CB8AC3E}">
        <p14:creationId xmlns:p14="http://schemas.microsoft.com/office/powerpoint/2010/main" val="197143212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pn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3.mp3"/><Relationship Id="rId1" Type="http://schemas.microsoft.com/office/2007/relationships/media" Target="../media/media3.mp3"/><Relationship Id="rId5" Type="http://schemas.openxmlformats.org/officeDocument/2006/relationships/image" Target="../media/image1.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4.mp3"/><Relationship Id="rId1" Type="http://schemas.microsoft.com/office/2007/relationships/media" Target="../media/media4.mp3"/><Relationship Id="rId5" Type="http://schemas.openxmlformats.org/officeDocument/2006/relationships/image" Target="../media/image1.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5.mp3"/><Relationship Id="rId1" Type="http://schemas.microsoft.com/office/2007/relationships/media" Target="../media/media5.mp3"/><Relationship Id="rId6" Type="http://schemas.openxmlformats.org/officeDocument/2006/relationships/image" Target="../media/image1.png"/><Relationship Id="rId5" Type="http://schemas.openxmlformats.org/officeDocument/2006/relationships/image" Target="../media/image2.jpg"/><Relationship Id="rId4" Type="http://schemas.openxmlformats.org/officeDocument/2006/relationships/notesSlide" Target="../notesSlides/notes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1178168"/>
            <a:ext cx="7772400" cy="2015271"/>
          </a:xfrm>
          <a:solidFill>
            <a:schemeClr val="accent4">
              <a:lumMod val="20000"/>
              <a:lumOff val="80000"/>
            </a:schemeClr>
          </a:solidFill>
        </p:spPr>
        <p:txBody>
          <a:bodyPr>
            <a:normAutofit/>
          </a:bodyPr>
          <a:lstStyle/>
          <a:p>
            <a:r>
              <a:rPr lang="ja-JP" altLang="en-US" dirty="0"/>
              <a:t>がん検診対象者の</a:t>
            </a:r>
            <a:br>
              <a:rPr lang="en-US" altLang="ja-JP" dirty="0"/>
            </a:br>
            <a:r>
              <a:rPr lang="ja-JP" altLang="en-US" dirty="0"/>
              <a:t>変更点</a:t>
            </a:r>
            <a:r>
              <a:rPr kumimoji="1" lang="ja-JP" altLang="en-US" dirty="0"/>
              <a:t>について</a:t>
            </a:r>
          </a:p>
        </p:txBody>
      </p:sp>
      <p:sp>
        <p:nvSpPr>
          <p:cNvPr id="4" name="サブタイトル 3"/>
          <p:cNvSpPr txBox="1">
            <a:spLocks noGrp="1"/>
          </p:cNvSpPr>
          <p:nvPr>
            <p:ph type="subTitle" idx="1"/>
          </p:nvPr>
        </p:nvSpPr>
        <p:spPr>
          <a:xfrm>
            <a:off x="1143000" y="3602038"/>
            <a:ext cx="6858000" cy="2800767"/>
          </a:xfrm>
          <a:prstGeom prst="rect">
            <a:avLst/>
          </a:prstGeom>
          <a:noFill/>
        </p:spPr>
        <p:txBody>
          <a:bodyPr wrap="square" rtlCol="0">
            <a:spAutoFit/>
          </a:bodyPr>
          <a:lstStyle/>
          <a:p>
            <a:pPr algn="l"/>
            <a:r>
              <a:rPr kumimoji="1" lang="ja-JP" altLang="en-US" sz="2000" b="1" dirty="0"/>
              <a:t>１．</a:t>
            </a:r>
            <a:r>
              <a:rPr lang="ja-JP" altLang="en-US" sz="2000" b="1" dirty="0"/>
              <a:t>検診対象年齢の変更（引き上げ）について</a:t>
            </a:r>
            <a:endParaRPr kumimoji="1" lang="en-US" altLang="ja-JP" sz="2000" b="1" dirty="0"/>
          </a:p>
          <a:p>
            <a:pPr algn="l"/>
            <a:endParaRPr kumimoji="1" lang="en-US" altLang="ja-JP" sz="2000" b="1" dirty="0"/>
          </a:p>
          <a:p>
            <a:pPr algn="l"/>
            <a:r>
              <a:rPr kumimoji="1" lang="ja-JP" altLang="en-US" sz="2000" b="1" dirty="0"/>
              <a:t>２．</a:t>
            </a:r>
            <a:r>
              <a:rPr lang="ja-JP" altLang="en-US" sz="2000" b="1" dirty="0"/>
              <a:t>胃内視鏡検診の対象者について</a:t>
            </a:r>
            <a:endParaRPr lang="en-US" altLang="ja-JP" sz="2000" b="1" dirty="0"/>
          </a:p>
          <a:p>
            <a:pPr algn="l"/>
            <a:endParaRPr kumimoji="1" lang="en-US" altLang="ja-JP" sz="2000" b="1" dirty="0"/>
          </a:p>
          <a:p>
            <a:pPr algn="l"/>
            <a:r>
              <a:rPr lang="ja-JP" altLang="en-US" sz="2000" b="1" dirty="0"/>
              <a:t>３．令和８年度からの前立腺がん検診について</a:t>
            </a:r>
            <a:endParaRPr kumimoji="1" lang="en-US" altLang="ja-JP" sz="2000" b="1" dirty="0"/>
          </a:p>
          <a:p>
            <a:pPr algn="l"/>
            <a:endParaRPr kumimoji="1" lang="en-US" altLang="ja-JP" sz="2000" b="1" dirty="0"/>
          </a:p>
          <a:p>
            <a:pPr algn="l"/>
            <a:endParaRPr kumimoji="1" lang="en-US" altLang="ja-JP" sz="2000" b="1" dirty="0"/>
          </a:p>
        </p:txBody>
      </p:sp>
      <p:pic>
        <p:nvPicPr>
          <p:cNvPr id="3" name="SlideVoice-001">
            <a:hlinkClick r:id="" action="ppaction://media"/>
            <a:extLst>
              <a:ext uri="{FF2B5EF4-FFF2-40B4-BE49-F238E27FC236}">
                <a16:creationId xmlns:a16="http://schemas.microsoft.com/office/drawing/2014/main" id="{0280FBCD-B764-F6B8-27BA-98DB1A030B8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0" y="0"/>
            <a:ext cx="254000" cy="254000"/>
          </a:xfrm>
          <a:prstGeom prst="rect">
            <a:avLst/>
          </a:prstGeom>
        </p:spPr>
      </p:pic>
    </p:spTree>
    <p:extLst>
      <p:ext uri="{BB962C8B-B14F-4D97-AF65-F5344CB8AC3E}">
        <p14:creationId xmlns:p14="http://schemas.microsoft.com/office/powerpoint/2010/main" val="1120118088"/>
      </p:ext>
    </p:extLst>
  </p:cSld>
  <p:clrMapOvr>
    <a:masterClrMapping/>
  </p:clrMapOvr>
  <mc:AlternateContent xmlns:mc="http://schemas.openxmlformats.org/markup-compatibility/2006">
    <mc:Choice xmlns:p14="http://schemas.microsoft.com/office/powerpoint/2010/main" Requires="p14">
      <p:transition spd="slow" p14:dur="2000" advTm="9000"/>
    </mc:Choice>
    <mc:Fallback>
      <p:transition spd="slow" advTm="9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272"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252479" y="277790"/>
            <a:ext cx="7704978" cy="461665"/>
          </a:xfrm>
          <a:prstGeom prst="rect">
            <a:avLst/>
          </a:prstGeom>
          <a:noFill/>
        </p:spPr>
        <p:txBody>
          <a:bodyPr wrap="square" rtlCol="0">
            <a:spAutoFit/>
          </a:bodyPr>
          <a:lstStyle/>
          <a:p>
            <a:r>
              <a:rPr kumimoji="1" lang="ja-JP" altLang="en-US" sz="2400" b="1" dirty="0"/>
              <a:t>１．検診対象年齢の変更（引き上げ）について</a:t>
            </a:r>
          </a:p>
        </p:txBody>
      </p:sp>
      <p:sp>
        <p:nvSpPr>
          <p:cNvPr id="3" name="テキスト ボックス 2"/>
          <p:cNvSpPr txBox="1"/>
          <p:nvPr/>
        </p:nvSpPr>
        <p:spPr>
          <a:xfrm>
            <a:off x="606534" y="1821098"/>
            <a:ext cx="8027376" cy="2616101"/>
          </a:xfrm>
          <a:prstGeom prst="rect">
            <a:avLst/>
          </a:prstGeom>
          <a:noFill/>
        </p:spPr>
        <p:txBody>
          <a:bodyPr wrap="square" rtlCol="0">
            <a:spAutoFit/>
          </a:bodyPr>
          <a:lstStyle/>
          <a:p>
            <a:r>
              <a:rPr kumimoji="1" lang="ja-JP" altLang="en-US" sz="2000" dirty="0"/>
              <a:t>大腸がん検診、胃がんリスク検診、肝炎ウイルス検診、結核・肺がん検診の対象年齢は、</a:t>
            </a:r>
            <a:r>
              <a:rPr kumimoji="1" lang="ja-JP" altLang="en-US" sz="2000" b="1" u="sng" dirty="0"/>
              <a:t>３９歳以上</a:t>
            </a:r>
            <a:r>
              <a:rPr kumimoji="1" lang="ja-JP" altLang="en-US" sz="2000" dirty="0"/>
              <a:t>となります。これに基づき、がん検診等受診券を発行しています。</a:t>
            </a:r>
            <a:endParaRPr kumimoji="1" lang="en-US" altLang="ja-JP" sz="2000" dirty="0"/>
          </a:p>
          <a:p>
            <a:endParaRPr kumimoji="1" lang="en-US" altLang="ja-JP" sz="2000" dirty="0"/>
          </a:p>
          <a:p>
            <a:r>
              <a:rPr kumimoji="1" lang="en-US" altLang="ja-JP" sz="2000" dirty="0"/>
              <a:t>【</a:t>
            </a:r>
            <a:r>
              <a:rPr kumimoji="1" lang="ja-JP" altLang="en-US" sz="2000" dirty="0"/>
              <a:t>理由</a:t>
            </a:r>
            <a:r>
              <a:rPr kumimoji="1" lang="en-US" altLang="ja-JP" sz="2000" dirty="0"/>
              <a:t>】</a:t>
            </a:r>
            <a:r>
              <a:rPr kumimoji="1" lang="ja-JP" altLang="en-US" sz="2000" dirty="0"/>
              <a:t>国の指針どおりとするため、令和５年度から令和９年度まで毎年度ごと１歳ずつ引き上げ、最終的に４０歳以上とします。</a:t>
            </a:r>
            <a:endParaRPr kumimoji="1" lang="en-US" altLang="ja-JP" sz="2400" dirty="0"/>
          </a:p>
          <a:p>
            <a:endParaRPr kumimoji="1" lang="en-US" altLang="ja-JP" sz="2400" dirty="0"/>
          </a:p>
          <a:p>
            <a:endParaRPr kumimoji="1" lang="ja-JP" altLang="en-US" sz="2000" b="1" dirty="0">
              <a:solidFill>
                <a:srgbClr val="FF0000"/>
              </a:solidFill>
            </a:endParaRPr>
          </a:p>
        </p:txBody>
      </p:sp>
      <p:pic>
        <p:nvPicPr>
          <p:cNvPr id="4" name="SlideVoice-002">
            <a:hlinkClick r:id="" action="ppaction://media"/>
            <a:extLst>
              <a:ext uri="{FF2B5EF4-FFF2-40B4-BE49-F238E27FC236}">
                <a16:creationId xmlns:a16="http://schemas.microsoft.com/office/drawing/2014/main" id="{830C07E8-3F7B-FE11-549F-0D3C5E5A440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0" y="0"/>
            <a:ext cx="254000" cy="254000"/>
          </a:xfrm>
          <a:prstGeom prst="rect">
            <a:avLst/>
          </a:prstGeom>
        </p:spPr>
      </p:pic>
    </p:spTree>
    <p:extLst>
      <p:ext uri="{BB962C8B-B14F-4D97-AF65-F5344CB8AC3E}">
        <p14:creationId xmlns:p14="http://schemas.microsoft.com/office/powerpoint/2010/main" val="4177954166"/>
      </p:ext>
    </p:extLst>
  </p:cSld>
  <p:clrMapOvr>
    <a:masterClrMapping/>
  </p:clrMapOvr>
  <mc:AlternateContent xmlns:mc="http://schemas.openxmlformats.org/markup-compatibility/2006">
    <mc:Choice xmlns:p14="http://schemas.microsoft.com/office/powerpoint/2010/main" Requires="p14">
      <p:transition spd="slow" p14:dur="2000" advTm="24000"/>
    </mc:Choice>
    <mc:Fallback>
      <p:transition spd="slow" advTm="2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210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272560" y="290146"/>
            <a:ext cx="8207411" cy="461665"/>
          </a:xfrm>
          <a:prstGeom prst="rect">
            <a:avLst/>
          </a:prstGeom>
          <a:noFill/>
        </p:spPr>
        <p:txBody>
          <a:bodyPr wrap="square" rtlCol="0">
            <a:spAutoFit/>
          </a:bodyPr>
          <a:lstStyle/>
          <a:p>
            <a:r>
              <a:rPr kumimoji="1" lang="ja-JP" altLang="en-US" sz="2400" b="1" dirty="0"/>
              <a:t>２．胃内視鏡検診の対象者について</a:t>
            </a:r>
          </a:p>
        </p:txBody>
      </p:sp>
      <p:sp>
        <p:nvSpPr>
          <p:cNvPr id="3" name="テキスト ボックス 2"/>
          <p:cNvSpPr txBox="1"/>
          <p:nvPr/>
        </p:nvSpPr>
        <p:spPr>
          <a:xfrm>
            <a:off x="-2637693" y="3420237"/>
            <a:ext cx="2382715" cy="1815882"/>
          </a:xfrm>
          <a:prstGeom prst="rect">
            <a:avLst/>
          </a:prstGeom>
          <a:noFill/>
        </p:spPr>
        <p:txBody>
          <a:bodyPr wrap="square" rtlCol="0">
            <a:spAutoFit/>
          </a:bodyPr>
          <a:lstStyle/>
          <a:p>
            <a:endParaRPr lang="en-US" altLang="ja-JP" sz="2000" b="1" dirty="0"/>
          </a:p>
          <a:p>
            <a:endParaRPr lang="ja-JP" altLang="ja-JP" sz="2000" b="1" dirty="0"/>
          </a:p>
          <a:p>
            <a:endParaRPr lang="en-US" altLang="ja-JP" dirty="0"/>
          </a:p>
          <a:p>
            <a:endParaRPr lang="ja-JP" altLang="ja-JP" dirty="0"/>
          </a:p>
          <a:p>
            <a:r>
              <a:rPr lang="en-US" altLang="ja-JP" dirty="0"/>
              <a:t> </a:t>
            </a:r>
            <a:endParaRPr lang="ja-JP" altLang="ja-JP" dirty="0"/>
          </a:p>
          <a:p>
            <a:r>
              <a:rPr lang="ja-JP" altLang="ja-JP" dirty="0"/>
              <a:t>　</a:t>
            </a:r>
            <a:endParaRPr lang="ja-JP" altLang="ja-JP" sz="2000" b="1" dirty="0"/>
          </a:p>
        </p:txBody>
      </p:sp>
      <p:sp>
        <p:nvSpPr>
          <p:cNvPr id="4" name="テキスト ボックス 3"/>
          <p:cNvSpPr txBox="1"/>
          <p:nvPr/>
        </p:nvSpPr>
        <p:spPr>
          <a:xfrm>
            <a:off x="743997" y="1357366"/>
            <a:ext cx="3217985" cy="523220"/>
          </a:xfrm>
          <a:prstGeom prst="rect">
            <a:avLst/>
          </a:prstGeom>
          <a:solidFill>
            <a:schemeClr val="accent4">
              <a:lumMod val="20000"/>
              <a:lumOff val="80000"/>
            </a:schemeClr>
          </a:solidFill>
        </p:spPr>
        <p:txBody>
          <a:bodyPr wrap="square" rtlCol="0">
            <a:spAutoFit/>
          </a:bodyPr>
          <a:lstStyle/>
          <a:p>
            <a:r>
              <a:rPr lang="ja-JP" altLang="en-US" sz="2800" b="1" dirty="0"/>
              <a:t>胃内視鏡検診</a:t>
            </a:r>
            <a:endParaRPr lang="en-US" altLang="ja-JP" sz="2800" b="1" dirty="0"/>
          </a:p>
        </p:txBody>
      </p:sp>
      <p:sp>
        <p:nvSpPr>
          <p:cNvPr id="6" name="テキスト ボックス 5"/>
          <p:cNvSpPr txBox="1"/>
          <p:nvPr/>
        </p:nvSpPr>
        <p:spPr>
          <a:xfrm>
            <a:off x="624254" y="2125452"/>
            <a:ext cx="7596554" cy="1661993"/>
          </a:xfrm>
          <a:prstGeom prst="rect">
            <a:avLst/>
          </a:prstGeom>
          <a:noFill/>
        </p:spPr>
        <p:txBody>
          <a:bodyPr wrap="square" rtlCol="0">
            <a:spAutoFit/>
          </a:bodyPr>
          <a:lstStyle/>
          <a:p>
            <a:r>
              <a:rPr lang="ja-JP" altLang="en-US" sz="2800" dirty="0"/>
              <a:t>対象年齢を拡大しました。</a:t>
            </a:r>
            <a:endParaRPr lang="en-US" altLang="ja-JP" sz="2800" dirty="0"/>
          </a:p>
          <a:p>
            <a:r>
              <a:rPr lang="ja-JP" altLang="en-US" sz="2800" b="1" dirty="0">
                <a:solidFill>
                  <a:srgbClr val="FF0000"/>
                </a:solidFill>
              </a:rPr>
              <a:t>５０歳から７４歳（２年に１回）</a:t>
            </a:r>
            <a:endParaRPr lang="en-US" altLang="ja-JP" sz="2800" b="1" dirty="0">
              <a:solidFill>
                <a:srgbClr val="FF0000"/>
              </a:solidFill>
            </a:endParaRPr>
          </a:p>
          <a:p>
            <a:r>
              <a:rPr lang="ja-JP" altLang="en-US" sz="2800" dirty="0"/>
              <a:t>（</a:t>
            </a:r>
            <a:r>
              <a:rPr lang="ja-JP" altLang="en-US" sz="2400" dirty="0"/>
              <a:t>昨年度までは５０歳から６９歳</a:t>
            </a:r>
            <a:r>
              <a:rPr lang="ja-JP" altLang="en-US" sz="2800" dirty="0"/>
              <a:t>）</a:t>
            </a:r>
            <a:endParaRPr lang="en-US" altLang="ja-JP" sz="2800" dirty="0"/>
          </a:p>
          <a:p>
            <a:endParaRPr kumimoji="1" lang="ja-JP" altLang="en-US" dirty="0"/>
          </a:p>
        </p:txBody>
      </p:sp>
      <p:pic>
        <p:nvPicPr>
          <p:cNvPr id="5" name="SlideVoice-003">
            <a:hlinkClick r:id="" action="ppaction://media"/>
            <a:extLst>
              <a:ext uri="{FF2B5EF4-FFF2-40B4-BE49-F238E27FC236}">
                <a16:creationId xmlns:a16="http://schemas.microsoft.com/office/drawing/2014/main" id="{DD6E919E-FE51-74DB-53E6-4DEAB500A4DB}"/>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0" y="0"/>
            <a:ext cx="254000" cy="254000"/>
          </a:xfrm>
          <a:prstGeom prst="rect">
            <a:avLst/>
          </a:prstGeom>
        </p:spPr>
      </p:pic>
    </p:spTree>
    <p:extLst>
      <p:ext uri="{BB962C8B-B14F-4D97-AF65-F5344CB8AC3E}">
        <p14:creationId xmlns:p14="http://schemas.microsoft.com/office/powerpoint/2010/main" val="1294716909"/>
      </p:ext>
    </p:extLst>
  </p:cSld>
  <p:clrMapOvr>
    <a:masterClrMapping/>
  </p:clrMapOvr>
  <mc:AlternateContent xmlns:mc="http://schemas.openxmlformats.org/markup-compatibility/2006">
    <mc:Choice xmlns:p14="http://schemas.microsoft.com/office/powerpoint/2010/main" Requires="p14">
      <p:transition spd="slow" p14:dur="2000" advTm="15000"/>
    </mc:Choice>
    <mc:Fallback>
      <p:transition spd="slow" advTm="15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82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B6940CFA-A0A2-18EF-F3E3-7BC7E1C0593E}"/>
              </a:ext>
            </a:extLst>
          </p:cNvPr>
          <p:cNvSpPr txBox="1"/>
          <p:nvPr/>
        </p:nvSpPr>
        <p:spPr>
          <a:xfrm>
            <a:off x="272560" y="290146"/>
            <a:ext cx="8207411" cy="461665"/>
          </a:xfrm>
          <a:prstGeom prst="rect">
            <a:avLst/>
          </a:prstGeom>
          <a:noFill/>
        </p:spPr>
        <p:txBody>
          <a:bodyPr wrap="square" rtlCol="0">
            <a:spAutoFit/>
          </a:bodyPr>
          <a:lstStyle/>
          <a:p>
            <a:r>
              <a:rPr kumimoji="1" lang="ja-JP" altLang="en-US" sz="2400" b="1" dirty="0"/>
              <a:t>３．令和８年度からの前立腺がん検診について</a:t>
            </a:r>
          </a:p>
        </p:txBody>
      </p:sp>
      <p:sp>
        <p:nvSpPr>
          <p:cNvPr id="6" name="四角形: 角を丸くする 5">
            <a:extLst>
              <a:ext uri="{FF2B5EF4-FFF2-40B4-BE49-F238E27FC236}">
                <a16:creationId xmlns:a16="http://schemas.microsoft.com/office/drawing/2014/main" id="{2E42AF8D-D8EF-BD20-BF38-E4BB829E244B}"/>
              </a:ext>
            </a:extLst>
          </p:cNvPr>
          <p:cNvSpPr/>
          <p:nvPr/>
        </p:nvSpPr>
        <p:spPr>
          <a:xfrm>
            <a:off x="528165" y="1175658"/>
            <a:ext cx="7696200" cy="2634342"/>
          </a:xfrm>
          <a:prstGeom prst="roundRect">
            <a:avLst/>
          </a:prstGeom>
          <a:noFill/>
          <a:ln w="57150">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2800" b="1" dirty="0">
                <a:solidFill>
                  <a:schemeClr val="tx1"/>
                </a:solidFill>
              </a:rPr>
              <a:t>検診対象者が変更になります</a:t>
            </a:r>
            <a:endParaRPr kumimoji="1" lang="en-US" altLang="ja-JP" sz="2800" b="1" dirty="0">
              <a:solidFill>
                <a:schemeClr val="tx1"/>
              </a:solidFill>
            </a:endParaRPr>
          </a:p>
          <a:p>
            <a:r>
              <a:rPr kumimoji="1" lang="ja-JP" altLang="en-US" sz="2800" dirty="0">
                <a:solidFill>
                  <a:schemeClr val="tx1"/>
                </a:solidFill>
              </a:rPr>
              <a:t>・当該年度に</a:t>
            </a:r>
            <a:r>
              <a:rPr kumimoji="1" lang="en-US" altLang="ja-JP" sz="2800" dirty="0">
                <a:solidFill>
                  <a:schemeClr val="tx1"/>
                </a:solidFill>
              </a:rPr>
              <a:t>50</a:t>
            </a:r>
            <a:r>
              <a:rPr kumimoji="1" lang="ja-JP" altLang="en-US" sz="2800" dirty="0">
                <a:solidFill>
                  <a:schemeClr val="tx1"/>
                </a:solidFill>
              </a:rPr>
              <a:t>歳、</a:t>
            </a:r>
            <a:r>
              <a:rPr kumimoji="1" lang="en-US" altLang="ja-JP" sz="2800" dirty="0">
                <a:solidFill>
                  <a:schemeClr val="tx1"/>
                </a:solidFill>
              </a:rPr>
              <a:t>55</a:t>
            </a:r>
            <a:r>
              <a:rPr kumimoji="1" lang="ja-JP" altLang="en-US" sz="2800" dirty="0">
                <a:solidFill>
                  <a:schemeClr val="tx1"/>
                </a:solidFill>
              </a:rPr>
              <a:t>歳に到達する者</a:t>
            </a:r>
            <a:endParaRPr kumimoji="1" lang="en-US" altLang="ja-JP" sz="2800" dirty="0">
              <a:solidFill>
                <a:schemeClr val="tx1"/>
              </a:solidFill>
            </a:endParaRPr>
          </a:p>
          <a:p>
            <a:r>
              <a:rPr kumimoji="1" lang="ja-JP" altLang="en-US" sz="2800" dirty="0">
                <a:solidFill>
                  <a:schemeClr val="tx1"/>
                </a:solidFill>
              </a:rPr>
              <a:t>・</a:t>
            </a:r>
            <a:r>
              <a:rPr kumimoji="1" lang="en-US" altLang="ja-JP" sz="2800" dirty="0">
                <a:solidFill>
                  <a:schemeClr val="tx1"/>
                </a:solidFill>
              </a:rPr>
              <a:t>60</a:t>
            </a:r>
            <a:r>
              <a:rPr kumimoji="1" lang="ja-JP" altLang="en-US" sz="2800" dirty="0">
                <a:solidFill>
                  <a:schemeClr val="tx1"/>
                </a:solidFill>
              </a:rPr>
              <a:t>歳以降は隔年で実施</a:t>
            </a:r>
            <a:endParaRPr kumimoji="1" lang="en-US" altLang="ja-JP" sz="2800" dirty="0">
              <a:solidFill>
                <a:schemeClr val="tx1"/>
              </a:solidFill>
            </a:endParaRPr>
          </a:p>
          <a:p>
            <a:r>
              <a:rPr kumimoji="1" lang="ja-JP" altLang="en-US" sz="2800" dirty="0">
                <a:solidFill>
                  <a:schemeClr val="tx1"/>
                </a:solidFill>
              </a:rPr>
              <a:t>（例：昨年受診しなかったら今年対象）</a:t>
            </a:r>
          </a:p>
        </p:txBody>
      </p:sp>
      <p:sp>
        <p:nvSpPr>
          <p:cNvPr id="2" name="テキスト ボックス 1">
            <a:extLst>
              <a:ext uri="{FF2B5EF4-FFF2-40B4-BE49-F238E27FC236}">
                <a16:creationId xmlns:a16="http://schemas.microsoft.com/office/drawing/2014/main" id="{0151792D-DA3B-600E-813E-1E118337034C}"/>
              </a:ext>
            </a:extLst>
          </p:cNvPr>
          <p:cNvSpPr txBox="1"/>
          <p:nvPr/>
        </p:nvSpPr>
        <p:spPr>
          <a:xfrm>
            <a:off x="665911" y="5093898"/>
            <a:ext cx="7420708" cy="923330"/>
          </a:xfrm>
          <a:prstGeom prst="rect">
            <a:avLst/>
          </a:prstGeom>
          <a:noFill/>
        </p:spPr>
        <p:txBody>
          <a:bodyPr wrap="square" rtlCol="0">
            <a:spAutoFit/>
          </a:bodyPr>
          <a:lstStyle/>
          <a:p>
            <a:r>
              <a:rPr kumimoji="1" lang="ja-JP" altLang="en-US" dirty="0"/>
              <a:t>前立腺がん検診は国の指針外の検診であり、検診対象者は決められていません。昨年度より前立腺がん検診委員会に諮り、対象者の見直しを行いました。</a:t>
            </a:r>
          </a:p>
        </p:txBody>
      </p:sp>
      <p:sp>
        <p:nvSpPr>
          <p:cNvPr id="4" name="テキスト ボックス 3">
            <a:extLst>
              <a:ext uri="{FF2B5EF4-FFF2-40B4-BE49-F238E27FC236}">
                <a16:creationId xmlns:a16="http://schemas.microsoft.com/office/drawing/2014/main" id="{2FBF63E0-BB66-4A9B-9D16-EEFF98E1646F}"/>
              </a:ext>
            </a:extLst>
          </p:cNvPr>
          <p:cNvSpPr txBox="1"/>
          <p:nvPr/>
        </p:nvSpPr>
        <p:spPr>
          <a:xfrm>
            <a:off x="665911" y="4267283"/>
            <a:ext cx="5464629" cy="400110"/>
          </a:xfrm>
          <a:prstGeom prst="rect">
            <a:avLst/>
          </a:prstGeom>
          <a:noFill/>
        </p:spPr>
        <p:txBody>
          <a:bodyPr wrap="square" rtlCol="0">
            <a:spAutoFit/>
          </a:bodyPr>
          <a:lstStyle/>
          <a:p>
            <a:r>
              <a:rPr kumimoji="1" lang="en-US" altLang="ja-JP" sz="2000" dirty="0"/>
              <a:t>※</a:t>
            </a:r>
            <a:r>
              <a:rPr kumimoji="1" lang="ja-JP" altLang="en-US" sz="2000" dirty="0"/>
              <a:t>昨年度までは</a:t>
            </a:r>
            <a:r>
              <a:rPr kumimoji="1" lang="en-US" altLang="ja-JP" sz="2000" dirty="0"/>
              <a:t>50</a:t>
            </a:r>
            <a:r>
              <a:rPr kumimoji="1" lang="ja-JP" altLang="en-US" sz="2000" dirty="0"/>
              <a:t>歳以上</a:t>
            </a:r>
          </a:p>
        </p:txBody>
      </p:sp>
      <p:pic>
        <p:nvPicPr>
          <p:cNvPr id="3" name="SlideVoice-004">
            <a:hlinkClick r:id="" action="ppaction://media"/>
            <a:extLst>
              <a:ext uri="{FF2B5EF4-FFF2-40B4-BE49-F238E27FC236}">
                <a16:creationId xmlns:a16="http://schemas.microsoft.com/office/drawing/2014/main" id="{52650D96-A05C-4445-8F54-5DD9D51EC4D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0" y="0"/>
            <a:ext cx="254000" cy="254000"/>
          </a:xfrm>
          <a:prstGeom prst="rect">
            <a:avLst/>
          </a:prstGeom>
        </p:spPr>
      </p:pic>
    </p:spTree>
    <p:extLst>
      <p:ext uri="{BB962C8B-B14F-4D97-AF65-F5344CB8AC3E}">
        <p14:creationId xmlns:p14="http://schemas.microsoft.com/office/powerpoint/2010/main" val="282565495"/>
      </p:ext>
    </p:extLst>
  </p:cSld>
  <p:clrMapOvr>
    <a:masterClrMapping/>
  </p:clrMapOvr>
  <mc:AlternateContent xmlns:mc="http://schemas.openxmlformats.org/markup-compatibility/2006">
    <mc:Choice xmlns:p14="http://schemas.microsoft.com/office/powerpoint/2010/main" Requires="p14">
      <p:transition spd="slow" p14:dur="2000" advTm="36000"/>
    </mc:Choice>
    <mc:Fallback>
      <p:transition spd="slow" advTm="36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438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197B8DEE-DD9A-6523-C306-DCC96E2079E3}"/>
              </a:ext>
            </a:extLst>
          </p:cNvPr>
          <p:cNvSpPr txBox="1"/>
          <p:nvPr/>
        </p:nvSpPr>
        <p:spPr>
          <a:xfrm>
            <a:off x="272560" y="290146"/>
            <a:ext cx="8207411" cy="461665"/>
          </a:xfrm>
          <a:prstGeom prst="rect">
            <a:avLst/>
          </a:prstGeom>
          <a:noFill/>
        </p:spPr>
        <p:txBody>
          <a:bodyPr wrap="square" rtlCol="0">
            <a:spAutoFit/>
          </a:bodyPr>
          <a:lstStyle/>
          <a:p>
            <a:r>
              <a:rPr kumimoji="1" lang="ja-JP" altLang="en-US" sz="2400" b="1" dirty="0"/>
              <a:t>３．令和８年度からの前立腺がん検診について</a:t>
            </a:r>
          </a:p>
        </p:txBody>
      </p:sp>
      <p:pic>
        <p:nvPicPr>
          <p:cNvPr id="3" name="図 2">
            <a:extLst>
              <a:ext uri="{FF2B5EF4-FFF2-40B4-BE49-F238E27FC236}">
                <a16:creationId xmlns:a16="http://schemas.microsoft.com/office/drawing/2014/main" id="{D1021A83-25C2-F373-8A32-1C2A02D6BE04}"/>
              </a:ext>
            </a:extLst>
          </p:cNvPr>
          <p:cNvPicPr>
            <a:picLocks noChangeAspect="1"/>
          </p:cNvPicPr>
          <p:nvPr/>
        </p:nvPicPr>
        <p:blipFill>
          <a:blip r:embed="rId5" cstate="print">
            <a:extLst>
              <a:ext uri="{28A0092B-C50C-407E-A947-70E740481C1C}">
                <a14:useLocalDpi xmlns:a14="http://schemas.microsoft.com/office/drawing/2010/main" val="0"/>
              </a:ext>
            </a:extLst>
          </a:blip>
          <a:srcRect l="1" t="31292" r="2086" b="684"/>
          <a:stretch/>
        </p:blipFill>
        <p:spPr>
          <a:xfrm>
            <a:off x="1132113" y="896397"/>
            <a:ext cx="6423853" cy="5765659"/>
          </a:xfrm>
          <a:prstGeom prst="rect">
            <a:avLst/>
          </a:prstGeom>
        </p:spPr>
      </p:pic>
      <p:pic>
        <p:nvPicPr>
          <p:cNvPr id="4" name="SlideVoice-005">
            <a:hlinkClick r:id="" action="ppaction://media"/>
            <a:extLst>
              <a:ext uri="{FF2B5EF4-FFF2-40B4-BE49-F238E27FC236}">
                <a16:creationId xmlns:a16="http://schemas.microsoft.com/office/drawing/2014/main" id="{C8A1463D-0AA5-10B6-0853-A066BB0F8037}"/>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0" y="0"/>
            <a:ext cx="254000" cy="254000"/>
          </a:xfrm>
          <a:prstGeom prst="rect">
            <a:avLst/>
          </a:prstGeom>
        </p:spPr>
      </p:pic>
    </p:spTree>
    <p:extLst>
      <p:ext uri="{BB962C8B-B14F-4D97-AF65-F5344CB8AC3E}">
        <p14:creationId xmlns:p14="http://schemas.microsoft.com/office/powerpoint/2010/main" val="2483723290"/>
      </p:ext>
    </p:extLst>
  </p:cSld>
  <p:clrMapOvr>
    <a:masterClrMapping/>
  </p:clrMapOvr>
  <mc:AlternateContent xmlns:mc="http://schemas.openxmlformats.org/markup-compatibility/2006">
    <mc:Choice xmlns:p14="http://schemas.microsoft.com/office/powerpoint/2010/main" Requires="p14">
      <p:transition spd="slow" p14:dur="2000" advTm="39000"/>
    </mc:Choice>
    <mc:Fallback>
      <p:transition spd="slow" advTm="39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700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775</TotalTime>
  <Words>548</Words>
  <Application>Microsoft Office PowerPoint</Application>
  <PresentationFormat>画面に合わせる (4:3)</PresentationFormat>
  <Paragraphs>59</Paragraphs>
  <Slides>5</Slides>
  <Notes>5</Notes>
  <HiddenSlides>0</HiddenSlides>
  <MMClips>5</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5</vt:i4>
      </vt:variant>
    </vt:vector>
  </HeadingPairs>
  <TitlesOfParts>
    <vt:vector size="10" baseType="lpstr">
      <vt:lpstr>游ゴシック</vt:lpstr>
      <vt:lpstr>Arial</vt:lpstr>
      <vt:lpstr>Calibri</vt:lpstr>
      <vt:lpstr>Calibri Light</vt:lpstr>
      <vt:lpstr>Office テーマ</vt:lpstr>
      <vt:lpstr>がん検診対象者の 変更点について</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肝炎ウイルス検診 陽性者への対応</dc:title>
  <dc:creator>いちかわ　みづき</dc:creator>
  <cp:lastModifiedBy>いちかわ　みづき</cp:lastModifiedBy>
  <cp:revision>60</cp:revision>
  <cp:lastPrinted>2026-04-16T08:59:14Z</cp:lastPrinted>
  <dcterms:created xsi:type="dcterms:W3CDTF">2025-04-07T23:56:30Z</dcterms:created>
  <dcterms:modified xsi:type="dcterms:W3CDTF">2026-04-17T01:00:24Z</dcterms:modified>
</cp:coreProperties>
</file>